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1184" r:id="rId11"/>
    <p:sldId id="1181" r:id="rId12"/>
    <p:sldId id="1186" r:id="rId13"/>
    <p:sldId id="1185" r:id="rId14"/>
    <p:sldId id="1183" r:id="rId15"/>
    <p:sldId id="589" r:id="rId16"/>
    <p:sldId id="456" r:id="rId17"/>
    <p:sldId id="371" r:id="rId18"/>
    <p:sldId id="960" r:id="rId19"/>
    <p:sldId id="614" r:id="rId20"/>
    <p:sldId id="405" r:id="rId21"/>
    <p:sldId id="621" r:id="rId22"/>
    <p:sldId id="734" r:id="rId23"/>
    <p:sldId id="355" r:id="rId24"/>
    <p:sldId id="264" r:id="rId25"/>
    <p:sldId id="277" r:id="rId26"/>
  </p:sldIdLst>
  <p:sldSz cx="18288000" cy="10287000"/>
  <p:notesSz cx="6858000" cy="9144000"/>
  <p:embeddedFontLst>
    <p:embeddedFont>
      <p:font typeface="Meiryo" panose="020B0604030504040204" pitchFamily="34" charset="-128"/>
      <p:regular r:id="rId28"/>
      <p:bold r:id="rId29"/>
      <p:italic r:id="rId30"/>
      <p:boldItalic r:id="rId31"/>
    </p:embeddedFont>
    <p:embeddedFont>
      <p:font typeface="Abadi" panose="020B0604020104020204" pitchFamily="34" charset="77"/>
      <p:regular r:id="rId32"/>
      <p:bold r:id="rId33"/>
      <p:italic r:id="rId34"/>
      <p:boldItalic r:id="rId35"/>
    </p:embeddedFont>
    <p:embeddedFont>
      <p:font typeface="Baguet Script" pitchFamily="2" charset="77"/>
      <p:regular r:id="rId36"/>
    </p:embeddedFont>
    <p:embeddedFont>
      <p:font typeface="Essays1743" panose="02000602000000000000" pitchFamily="2" charset="0"/>
      <p:regular r:id="rId37"/>
    </p:embeddedFont>
    <p:embeddedFont>
      <p:font typeface="Just Another Hand" panose="02000506000000020003" pitchFamily="2" charset="0"/>
      <p:regular r:id="rId38"/>
    </p:embeddedFont>
    <p:embeddedFont>
      <p:font typeface="Lucida Sans" panose="020B0602030504020204" pitchFamily="34" charset="77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610" autoAdjust="0"/>
  </p:normalViewPr>
  <p:slideViewPr>
    <p:cSldViewPr>
      <p:cViewPr varScale="1">
        <p:scale>
          <a:sx n="57" d="100"/>
          <a:sy n="57" d="100"/>
        </p:scale>
        <p:origin x="160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B6BBB-5BFA-9B40-9AC7-AA4ABAAC6013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B86B1-4AAD-9D4D-AD76-697DA02150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57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13B1-F0DE-DA1B-3B30-1A4A37DF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435528-1A03-DB31-FDF0-62667C66A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645A6C-C3E4-695C-5781-A899E2ECD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161A05-E382-A2FE-ECC3-E566D83B6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4E7BC-BC2A-5E49-8E23-14D2B216718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03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www.skinsafeproducts.com/the-portion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www.skinsafeproducts.com/the-portion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www.skinsafeproducts.com/the-portio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kinsafeproducts.com/the-portion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kinsafeproducts.com/the-portion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www.skinsafeproducts.com/the-portion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kinsafeproducts.com/the-portion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www.skinsafeproducts.com/the-portions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sv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46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41775" y="145425"/>
            <a:ext cx="6743944" cy="9863173"/>
          </a:xfrm>
          <a:custGeom>
            <a:avLst/>
            <a:gdLst/>
            <a:ahLst/>
            <a:cxnLst/>
            <a:rect l="l" t="t" r="r" b="b"/>
            <a:pathLst>
              <a:path w="6743944" h="9863173">
                <a:moveTo>
                  <a:pt x="0" y="0"/>
                </a:moveTo>
                <a:lnTo>
                  <a:pt x="6743944" y="0"/>
                </a:lnTo>
                <a:lnTo>
                  <a:pt x="6743944" y="9863172"/>
                </a:lnTo>
                <a:lnTo>
                  <a:pt x="0" y="9863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Freeform 3"/>
          <p:cNvSpPr/>
          <p:nvPr/>
        </p:nvSpPr>
        <p:spPr>
          <a:xfrm>
            <a:off x="7522210" y="2233809"/>
            <a:ext cx="3513549" cy="5566019"/>
          </a:xfrm>
          <a:custGeom>
            <a:avLst/>
            <a:gdLst/>
            <a:ahLst/>
            <a:cxnLst/>
            <a:rect l="l" t="t" r="r" b="b"/>
            <a:pathLst>
              <a:path w="3513549" h="5566019">
                <a:moveTo>
                  <a:pt x="0" y="0"/>
                </a:moveTo>
                <a:lnTo>
                  <a:pt x="3513549" y="0"/>
                </a:lnTo>
                <a:lnTo>
                  <a:pt x="3513549" y="5566019"/>
                </a:lnTo>
                <a:lnTo>
                  <a:pt x="0" y="55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122631" y="7710650"/>
            <a:ext cx="2893012" cy="2303561"/>
          </a:xfrm>
          <a:custGeom>
            <a:avLst/>
            <a:gdLst/>
            <a:ahLst/>
            <a:cxnLst/>
            <a:rect l="l" t="t" r="r" b="b"/>
            <a:pathLst>
              <a:path w="2893012" h="2303561">
                <a:moveTo>
                  <a:pt x="0" y="0"/>
                </a:moveTo>
                <a:lnTo>
                  <a:pt x="2893012" y="0"/>
                </a:lnTo>
                <a:lnTo>
                  <a:pt x="2893012" y="2303561"/>
                </a:lnTo>
                <a:lnTo>
                  <a:pt x="0" y="2303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659555" y="4295290"/>
            <a:ext cx="1513868" cy="1879949"/>
          </a:xfrm>
          <a:custGeom>
            <a:avLst/>
            <a:gdLst/>
            <a:ahLst/>
            <a:cxnLst/>
            <a:rect l="l" t="t" r="r" b="b"/>
            <a:pathLst>
              <a:path w="1513868" h="1879949">
                <a:moveTo>
                  <a:pt x="0" y="0"/>
                </a:moveTo>
                <a:lnTo>
                  <a:pt x="1513869" y="0"/>
                </a:lnTo>
                <a:lnTo>
                  <a:pt x="1513869" y="1879950"/>
                </a:lnTo>
                <a:lnTo>
                  <a:pt x="0" y="1879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 rot="-552451">
            <a:off x="346550" y="6593618"/>
            <a:ext cx="7029817" cy="76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9"/>
              </a:lnSpc>
            </a:pPr>
            <a:r>
              <a:rPr lang="en-US" sz="4378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MENU HEBDOMADAIRE &amp; DÉFIS QUOTIDIENS</a:t>
            </a:r>
          </a:p>
        </p:txBody>
      </p:sp>
      <p:sp>
        <p:nvSpPr>
          <p:cNvPr id="7" name="Freeform 7"/>
          <p:cNvSpPr/>
          <p:nvPr/>
        </p:nvSpPr>
        <p:spPr>
          <a:xfrm rot="-500254">
            <a:off x="1622031" y="7322296"/>
            <a:ext cx="4794410" cy="348684"/>
          </a:xfrm>
          <a:custGeom>
            <a:avLst/>
            <a:gdLst/>
            <a:ahLst/>
            <a:cxnLst/>
            <a:rect l="l" t="t" r="r" b="b"/>
            <a:pathLst>
              <a:path w="4794410" h="348684">
                <a:moveTo>
                  <a:pt x="0" y="0"/>
                </a:moveTo>
                <a:lnTo>
                  <a:pt x="4794410" y="0"/>
                </a:lnTo>
                <a:lnTo>
                  <a:pt x="4794410" y="348684"/>
                </a:lnTo>
                <a:lnTo>
                  <a:pt x="0" y="34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90268" y="399897"/>
            <a:ext cx="11716593" cy="30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43"/>
              </a:lnSpc>
            </a:pPr>
            <a:r>
              <a:rPr lang="en-US" sz="7470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SEMAINE D'ESSAI</a:t>
            </a:r>
          </a:p>
          <a:p>
            <a:pPr marL="0" lvl="0" indent="0" algn="l">
              <a:lnSpc>
                <a:spcPts val="7843"/>
              </a:lnSpc>
            </a:pPr>
            <a:r>
              <a:rPr lang="en-US" sz="7470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DU CHALLENGE</a:t>
            </a:r>
          </a:p>
          <a:p>
            <a:pPr marL="0" lvl="0" indent="0" algn="l">
              <a:lnSpc>
                <a:spcPts val="7843"/>
              </a:lnSpc>
            </a:pPr>
            <a:r>
              <a:rPr lang="en-US" sz="7470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NUTRIFITCOOK</a:t>
            </a:r>
          </a:p>
        </p:txBody>
      </p:sp>
      <p:sp>
        <p:nvSpPr>
          <p:cNvPr id="9" name="Freeform 9"/>
          <p:cNvSpPr/>
          <p:nvPr/>
        </p:nvSpPr>
        <p:spPr>
          <a:xfrm rot="-1664094">
            <a:off x="11031907" y="1568140"/>
            <a:ext cx="1997320" cy="1819377"/>
          </a:xfrm>
          <a:custGeom>
            <a:avLst/>
            <a:gdLst/>
            <a:ahLst/>
            <a:cxnLst/>
            <a:rect l="l" t="t" r="r" b="b"/>
            <a:pathLst>
              <a:path w="1997320" h="1819377">
                <a:moveTo>
                  <a:pt x="0" y="0"/>
                </a:moveTo>
                <a:lnTo>
                  <a:pt x="1997320" y="0"/>
                </a:lnTo>
                <a:lnTo>
                  <a:pt x="1997320" y="1819377"/>
                </a:lnTo>
                <a:lnTo>
                  <a:pt x="0" y="1819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4821457" y="4323380"/>
            <a:ext cx="1201745" cy="1506890"/>
          </a:xfrm>
          <a:custGeom>
            <a:avLst/>
            <a:gdLst/>
            <a:ahLst/>
            <a:cxnLst/>
            <a:rect l="l" t="t" r="r" b="b"/>
            <a:pathLst>
              <a:path w="1201745" h="1506890">
                <a:moveTo>
                  <a:pt x="0" y="0"/>
                </a:moveTo>
                <a:lnTo>
                  <a:pt x="1201745" y="0"/>
                </a:lnTo>
                <a:lnTo>
                  <a:pt x="1201745" y="1506890"/>
                </a:lnTo>
                <a:lnTo>
                  <a:pt x="0" y="1506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1" name="Image 10" descr="Une image contenant dessin humoristique, clipart, Graphique, cercle  Description générée automatiquement">
            <a:extLst>
              <a:ext uri="{FF2B5EF4-FFF2-40B4-BE49-F238E27FC236}">
                <a16:creationId xmlns:a16="http://schemas.microsoft.com/office/drawing/2014/main" id="{BEE9F294-31BF-DA29-CAB0-4DB97D8AE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24930" y="4448133"/>
            <a:ext cx="3440040" cy="3440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sz="2700"/>
          </a:p>
        </p:txBody>
      </p:sp>
      <p:pic>
        <p:nvPicPr>
          <p:cNvPr id="3" name="avocad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00000" y="300000"/>
            <a:ext cx="1050000" cy="1440000"/>
          </a:xfrm>
          <a:prstGeom prst="rect">
            <a:avLst/>
          </a:prstGeom>
        </p:spPr>
      </p:pic>
      <p:sp>
        <p:nvSpPr>
          <p:cNvPr id="4" name="title"/>
          <p:cNvSpPr txBox="1"/>
          <p:nvPr/>
        </p:nvSpPr>
        <p:spPr>
          <a:xfrm>
            <a:off x="685800" y="450000"/>
            <a:ext cx="15000000" cy="13500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r>
              <a:rPr lang="fr-FR" sz="6600" b="1" dirty="0">
                <a:solidFill>
                  <a:srgbClr val="212831"/>
                </a:solidFill>
                <a:latin typeface="Tahoma"/>
              </a:rPr>
              <a:t>COLLATIONS</a:t>
            </a:r>
          </a:p>
        </p:txBody>
      </p:sp>
      <p:sp>
        <p:nvSpPr>
          <p:cNvPr id="5" name="sub"/>
          <p:cNvSpPr txBox="1"/>
          <p:nvPr/>
        </p:nvSpPr>
        <p:spPr>
          <a:xfrm>
            <a:off x="685800" y="1650000"/>
            <a:ext cx="16500000" cy="600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sz="2100" i="1" dirty="0">
                <a:solidFill>
                  <a:srgbClr val="5C6B3A"/>
                </a:solidFill>
                <a:latin typeface="Lucida Sans"/>
              </a:rPr>
              <a:t>Autorisées uniquement en cas de faim réelle entre les repas</a:t>
            </a:r>
          </a:p>
        </p:txBody>
      </p:sp>
      <p:sp>
        <p:nvSpPr>
          <p:cNvPr id="6" name="c1h"/>
          <p:cNvSpPr txBox="1"/>
          <p:nvPr/>
        </p:nvSpPr>
        <p:spPr>
          <a:xfrm>
            <a:off x="685800" y="2400000"/>
            <a:ext cx="8100000" cy="750000"/>
          </a:xfrm>
          <a:prstGeom prst="rect">
            <a:avLst/>
          </a:prstGeom>
          <a:solidFill>
            <a:srgbClr val="ABB991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700" b="1" dirty="0">
                <a:solidFill>
                  <a:srgbClr val="FFFFFF"/>
                </a:solidFill>
                <a:latin typeface="Tahoma"/>
              </a:rPr>
              <a:t>🍎 Fruit + Skyr</a:t>
            </a:r>
          </a:p>
        </p:txBody>
      </p:sp>
      <p:sp>
        <p:nvSpPr>
          <p:cNvPr id="7" name="c1"/>
          <p:cNvSpPr txBox="1"/>
          <p:nvPr/>
        </p:nvSpPr>
        <p:spPr>
          <a:xfrm>
            <a:off x="685800" y="3150000"/>
            <a:ext cx="8100000" cy="1800000"/>
          </a:xfrm>
          <a:prstGeom prst="rect">
            <a:avLst/>
          </a:prstGeom>
          <a:solidFill>
            <a:srgbClr val="F5F7F0"/>
          </a:solidFill>
        </p:spPr>
        <p:txBody>
          <a:bodyPr vert="horz" wrap="square" lIns="137160" tIns="137160" rIns="137160" bIns="68580" rtlCol="0"/>
          <a:lstStyle/>
          <a:p>
            <a:r>
              <a:rPr lang="fr-FR" sz="1950" dirty="0">
                <a:solidFill>
                  <a:srgbClr val="212831"/>
                </a:solidFill>
                <a:latin typeface="Lucida Sans"/>
              </a:rPr>
              <a:t>1 fruit frais de saison + 1 skyr nature (150g)</a:t>
            </a:r>
          </a:p>
          <a:p>
            <a:r>
              <a:rPr lang="fr-FR" i="1" dirty="0">
                <a:solidFill>
                  <a:srgbClr val="5C6B3A"/>
                </a:solidFill>
                <a:latin typeface="Lucida Sans"/>
              </a:rPr>
              <a:t>Option : pomme, poire, fruits rouges, pêche</a:t>
            </a:r>
          </a:p>
          <a:p>
            <a:r>
              <a:rPr lang="fr-FR" b="1" dirty="0">
                <a:solidFill>
                  <a:srgbClr val="888888"/>
                </a:solidFill>
                <a:latin typeface="Lucida Sans"/>
              </a:rPr>
              <a:t>Alternatif : fromage blanc 0% + fruit</a:t>
            </a:r>
          </a:p>
        </p:txBody>
      </p:sp>
      <p:sp>
        <p:nvSpPr>
          <p:cNvPr id="8" name="c2h"/>
          <p:cNvSpPr txBox="1"/>
          <p:nvPr/>
        </p:nvSpPr>
        <p:spPr>
          <a:xfrm>
            <a:off x="9150000" y="2400000"/>
            <a:ext cx="8550000" cy="750000"/>
          </a:xfrm>
          <a:prstGeom prst="rect">
            <a:avLst/>
          </a:prstGeom>
          <a:solidFill>
            <a:srgbClr val="454E2E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700" b="1" dirty="0">
                <a:solidFill>
                  <a:srgbClr val="FFFFFF"/>
                </a:solidFill>
                <a:latin typeface="Tahoma"/>
              </a:rPr>
              <a:t>🥕 Oeufs + Pomme</a:t>
            </a:r>
          </a:p>
        </p:txBody>
      </p:sp>
      <p:sp>
        <p:nvSpPr>
          <p:cNvPr id="9" name="c2"/>
          <p:cNvSpPr txBox="1"/>
          <p:nvPr/>
        </p:nvSpPr>
        <p:spPr>
          <a:xfrm>
            <a:off x="9150000" y="3150000"/>
            <a:ext cx="8550000" cy="1800000"/>
          </a:xfrm>
          <a:prstGeom prst="rect">
            <a:avLst/>
          </a:prstGeom>
          <a:solidFill>
            <a:srgbClr val="F5F7F0"/>
          </a:solidFill>
        </p:spPr>
        <p:txBody>
          <a:bodyPr vert="horz" wrap="square" lIns="137160" tIns="137160" rIns="137160" bIns="68580" rtlCol="0"/>
          <a:lstStyle/>
          <a:p>
            <a:r>
              <a:rPr lang="fr-FR" sz="1950" dirty="0">
                <a:solidFill>
                  <a:srgbClr val="212831"/>
                </a:solidFill>
                <a:latin typeface="Lucida Sans"/>
              </a:rPr>
              <a:t>2 oeufs durs + 1 pomme craquante</a:t>
            </a:r>
          </a:p>
          <a:p>
            <a:r>
              <a:rPr lang="fr-FR" i="1" dirty="0">
                <a:solidFill>
                  <a:srgbClr val="5C6B3A"/>
                </a:solidFill>
                <a:latin typeface="Lucida Sans"/>
              </a:rPr>
              <a:t>Riche en protéines + fibres pour l'énergie</a:t>
            </a:r>
          </a:p>
          <a:p>
            <a:r>
              <a:rPr lang="fr-FR" b="1" dirty="0">
                <a:solidFill>
                  <a:srgbClr val="888888"/>
                </a:solidFill>
                <a:latin typeface="Lucida Sans"/>
              </a:rPr>
              <a:t>Alternatif : 2 oeufs + 1 céleri ou carotte</a:t>
            </a:r>
          </a:p>
        </p:txBody>
      </p:sp>
      <p:sp>
        <p:nvSpPr>
          <p:cNvPr id="10" name="c3h"/>
          <p:cNvSpPr txBox="1"/>
          <p:nvPr/>
        </p:nvSpPr>
        <p:spPr>
          <a:xfrm>
            <a:off x="685800" y="5100000"/>
            <a:ext cx="8100000" cy="750000"/>
          </a:xfrm>
          <a:prstGeom prst="rect">
            <a:avLst/>
          </a:prstGeom>
          <a:solidFill>
            <a:srgbClr val="ABB991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550" b="1" dirty="0">
                <a:solidFill>
                  <a:srgbClr val="FFFFFF"/>
                </a:solidFill>
                <a:latin typeface="Tahoma"/>
              </a:rPr>
              <a:t>🥔 Viande séchée + Carotte + Gruyère</a:t>
            </a:r>
          </a:p>
        </p:txBody>
      </p:sp>
      <p:sp>
        <p:nvSpPr>
          <p:cNvPr id="11" name="c3"/>
          <p:cNvSpPr txBox="1"/>
          <p:nvPr/>
        </p:nvSpPr>
        <p:spPr>
          <a:xfrm>
            <a:off x="685800" y="5850000"/>
            <a:ext cx="8100000" cy="1950000"/>
          </a:xfrm>
          <a:prstGeom prst="rect">
            <a:avLst/>
          </a:prstGeom>
          <a:solidFill>
            <a:srgbClr val="F5F7F0"/>
          </a:solidFill>
        </p:spPr>
        <p:txBody>
          <a:bodyPr vert="horz" wrap="square" lIns="137160" tIns="137160" rIns="137160" bIns="68580" rtlCol="0"/>
          <a:lstStyle/>
          <a:p>
            <a:r>
              <a:rPr lang="fr-FR" sz="1950" dirty="0">
                <a:solidFill>
                  <a:srgbClr val="212831"/>
                </a:solidFill>
                <a:latin typeface="Lucida Sans"/>
              </a:rPr>
              <a:t>2-3 tranches viande séchée + 1 carotte + 20g gruyère</a:t>
            </a:r>
          </a:p>
          <a:p>
            <a:r>
              <a:rPr lang="fr-FR" i="1" dirty="0">
                <a:solidFill>
                  <a:srgbClr val="5C6B3A"/>
                </a:solidFill>
                <a:latin typeface="Lucida Sans"/>
              </a:rPr>
              <a:t>Protéines + fibres + calcium - combo idéal</a:t>
            </a:r>
          </a:p>
          <a:p>
            <a:r>
              <a:rPr lang="fr-FR" b="1" dirty="0">
                <a:solidFill>
                  <a:srgbClr val="888888"/>
                </a:solidFill>
                <a:latin typeface="Lucida Sans"/>
              </a:rPr>
              <a:t>Alternatif : jambon blanc + céleri + emmental</a:t>
            </a:r>
          </a:p>
        </p:txBody>
      </p:sp>
      <p:sp>
        <p:nvSpPr>
          <p:cNvPr id="12" name="c4h"/>
          <p:cNvSpPr txBox="1"/>
          <p:nvPr/>
        </p:nvSpPr>
        <p:spPr>
          <a:xfrm>
            <a:off x="9150000" y="5100000"/>
            <a:ext cx="8550000" cy="750000"/>
          </a:xfrm>
          <a:prstGeom prst="rect">
            <a:avLst/>
          </a:prstGeom>
          <a:solidFill>
            <a:srgbClr val="454E2E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550" b="1" dirty="0">
                <a:solidFill>
                  <a:srgbClr val="FFFFFF"/>
                </a:solidFill>
                <a:latin typeface="Tahoma"/>
              </a:rPr>
              <a:t>🌿 Morceau de recette verte</a:t>
            </a:r>
          </a:p>
        </p:txBody>
      </p:sp>
      <p:sp>
        <p:nvSpPr>
          <p:cNvPr id="13" name="c4"/>
          <p:cNvSpPr txBox="1"/>
          <p:nvPr/>
        </p:nvSpPr>
        <p:spPr>
          <a:xfrm>
            <a:off x="9150000" y="5850000"/>
            <a:ext cx="8550000" cy="1950000"/>
          </a:xfrm>
          <a:prstGeom prst="rect">
            <a:avLst/>
          </a:prstGeom>
          <a:solidFill>
            <a:srgbClr val="F5F7F0"/>
          </a:solidFill>
        </p:spPr>
        <p:txBody>
          <a:bodyPr vert="horz" wrap="square" lIns="137160" tIns="137160" rIns="137160" bIns="68580" rtlCol="0"/>
          <a:lstStyle/>
          <a:p>
            <a:r>
              <a:rPr lang="fr-FR" sz="1950" dirty="0">
                <a:solidFill>
                  <a:srgbClr val="212831"/>
                </a:solidFill>
                <a:latin typeface="Lucida Sans"/>
              </a:rPr>
              <a:t>Une petite portion d'un plat vert préparé (100-150g)</a:t>
            </a:r>
          </a:p>
          <a:p>
            <a:r>
              <a:rPr lang="fr-FR" i="1" dirty="0">
                <a:solidFill>
                  <a:srgbClr val="5C6B3A"/>
                </a:solidFill>
                <a:latin typeface="Lucida Sans"/>
              </a:rPr>
              <a:t>Ex: salade, soupe de légumes, blanc de poulet + crudités</a:t>
            </a:r>
          </a:p>
          <a:p>
            <a:r>
              <a:rPr lang="fr-FR" b="1" dirty="0">
                <a:solidFill>
                  <a:srgbClr val="888888"/>
                </a:solidFill>
                <a:latin typeface="Lucida Sans"/>
              </a:rPr>
              <a:t>Alternatif : soupe de légumes maison (200ml)</a:t>
            </a:r>
          </a:p>
        </p:txBody>
      </p:sp>
      <p:sp>
        <p:nvSpPr>
          <p:cNvPr id="14" name="foot"/>
          <p:cNvSpPr txBox="1"/>
          <p:nvPr/>
        </p:nvSpPr>
        <p:spPr>
          <a:xfrm>
            <a:off x="685800" y="9525000"/>
            <a:ext cx="7500000" cy="570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sz="1500" dirty="0">
                <a:solidFill>
                  <a:srgbClr val="ABB991"/>
                </a:solidFill>
                <a:latin typeface="Tahoma"/>
              </a:rPr>
              <a:t>NUTRIFITCOOK - recettes vertes by nutrifit cook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2297-C77B-6970-BBE5-851F48C0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0335" cy="10287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22E9BA-6C9F-C537-E001-829B04F1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11544"/>
            <a:ext cx="4128531" cy="40639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900" b="1">
                <a:solidFill>
                  <a:srgbClr val="FFFFFF"/>
                </a:solidFill>
              </a:rPr>
              <a:t>Planning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E4D441-2091-AEF3-902F-113D06C2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4919" y="9534525"/>
            <a:ext cx="10548258" cy="54768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6F52B278-6C56-88A3-0923-2DEFD5A2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869716"/>
              </p:ext>
            </p:extLst>
          </p:nvPr>
        </p:nvGraphicFramePr>
        <p:xfrm>
          <a:off x="6057900" y="2149635"/>
          <a:ext cx="10782301" cy="59826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8433">
                  <a:extLst>
                    <a:ext uri="{9D8B030D-6E8A-4147-A177-3AD203B41FA5}">
                      <a16:colId xmlns:a16="http://schemas.microsoft.com/office/drawing/2014/main" val="362146742"/>
                    </a:ext>
                  </a:extLst>
                </a:gridCol>
                <a:gridCol w="1292250">
                  <a:extLst>
                    <a:ext uri="{9D8B030D-6E8A-4147-A177-3AD203B41FA5}">
                      <a16:colId xmlns:a16="http://schemas.microsoft.com/office/drawing/2014/main" val="2341329628"/>
                    </a:ext>
                  </a:extLst>
                </a:gridCol>
                <a:gridCol w="1399863">
                  <a:extLst>
                    <a:ext uri="{9D8B030D-6E8A-4147-A177-3AD203B41FA5}">
                      <a16:colId xmlns:a16="http://schemas.microsoft.com/office/drawing/2014/main" val="2917467337"/>
                    </a:ext>
                  </a:extLst>
                </a:gridCol>
                <a:gridCol w="1281276">
                  <a:extLst>
                    <a:ext uri="{9D8B030D-6E8A-4147-A177-3AD203B41FA5}">
                      <a16:colId xmlns:a16="http://schemas.microsoft.com/office/drawing/2014/main" val="3797884501"/>
                    </a:ext>
                  </a:extLst>
                </a:gridCol>
                <a:gridCol w="1281276">
                  <a:extLst>
                    <a:ext uri="{9D8B030D-6E8A-4147-A177-3AD203B41FA5}">
                      <a16:colId xmlns:a16="http://schemas.microsoft.com/office/drawing/2014/main" val="2045342837"/>
                    </a:ext>
                  </a:extLst>
                </a:gridCol>
                <a:gridCol w="1324079">
                  <a:extLst>
                    <a:ext uri="{9D8B030D-6E8A-4147-A177-3AD203B41FA5}">
                      <a16:colId xmlns:a16="http://schemas.microsoft.com/office/drawing/2014/main" val="423708822"/>
                    </a:ext>
                  </a:extLst>
                </a:gridCol>
                <a:gridCol w="1182212">
                  <a:extLst>
                    <a:ext uri="{9D8B030D-6E8A-4147-A177-3AD203B41FA5}">
                      <a16:colId xmlns:a16="http://schemas.microsoft.com/office/drawing/2014/main" val="1717531548"/>
                    </a:ext>
                  </a:extLst>
                </a:gridCol>
                <a:gridCol w="1452912">
                  <a:extLst>
                    <a:ext uri="{9D8B030D-6E8A-4147-A177-3AD203B41FA5}">
                      <a16:colId xmlns:a16="http://schemas.microsoft.com/office/drawing/2014/main" val="1624487968"/>
                    </a:ext>
                  </a:extLst>
                </a:gridCol>
              </a:tblGrid>
              <a:tr h="441734">
                <a:tc>
                  <a:txBody>
                    <a:bodyPr/>
                    <a:lstStyle/>
                    <a:p>
                      <a:r>
                        <a:rPr lang="fr-FR" sz="2000">
                          <a:solidFill>
                            <a:schemeClr val="tx1"/>
                          </a:solidFill>
                        </a:rPr>
                        <a:t>nurtifitcook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Lundi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Mardi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Mercredi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Jeudi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Vendredi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Samedi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Dimanche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309623"/>
                  </a:ext>
                </a:extLst>
              </a:tr>
              <a:tr h="1032143"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Petit déjeuner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2 œufs dur &amp; fruits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2 œufs dur &amp; fruits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Tarte aux pommes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Tarte aux pommes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Skyr banane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Skyr banane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1 cs d’avoine </a:t>
                      </a: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Skyr banane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1 cs d’avoine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084240"/>
                  </a:ext>
                </a:extLst>
              </a:tr>
              <a:tr h="2458092"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Midi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1 assiette équilibrée</a:t>
                      </a: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Pâtes bolognaises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Suprême de poulet rôti, légumes rôtis et sauce au yaourt citronné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80 gr de quinoa cru ou 210 gr cuit 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Tomates facies bœuf et ratatouille</a:t>
                      </a:r>
                    </a:p>
                    <a:p>
                      <a:endParaRPr lang="fr-FR" sz="1300" b="1" kern="1200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  <a:ea typeface="+mn-ea"/>
                        <a:cs typeface="+mn-cs"/>
                      </a:endParaRPr>
                    </a:p>
                    <a:p>
                      <a:endParaRPr lang="fr-FR" sz="1300" b="1" kern="1200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  <a:ea typeface="+mn-ea"/>
                        <a:cs typeface="+mn-cs"/>
                      </a:endParaRPr>
                    </a:p>
                    <a:p>
                      <a:r>
                        <a:rPr lang="fr-FR" sz="1300" b="1" kern="1200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1 concombre et carotte en salade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Méga œuf au plat 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150 gr de pomme de terre ou patate douce 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Salade de petits pois au jambon </a:t>
                      </a:r>
                      <a:b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</a:br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et pommes de terre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Fondue de poireaux et cabillaud pour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45605"/>
                  </a:ext>
                </a:extLst>
              </a:tr>
              <a:tr h="2050678"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solidFill>
                            <a:schemeClr val="tx1"/>
                          </a:solidFill>
                          <a:latin typeface="Baguet Script" pitchFamily="2" charset="77"/>
                        </a:rPr>
                        <a:t>Soir </a:t>
                      </a:r>
                    </a:p>
                  </a:txBody>
                  <a:tcPr marL="101252" marR="101252" marT="50626" marB="5062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Pâtes bolognaises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Suprême de poulet rôti, légumes rôtis et sauce au yaourt citronné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80 gr de quinoa cru ou210 gr cuit </a:t>
                      </a: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Tomates facies bœuf et ratatouille</a:t>
                      </a:r>
                    </a:p>
                    <a:p>
                      <a:endParaRPr lang="fr-FR" sz="1300" b="1" kern="1200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  <a:ea typeface="+mn-ea"/>
                        <a:cs typeface="+mn-cs"/>
                      </a:endParaRPr>
                    </a:p>
                    <a:p>
                      <a:endParaRPr lang="fr-FR" sz="1300" b="1" kern="1200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  <a:ea typeface="+mn-ea"/>
                        <a:cs typeface="+mn-cs"/>
                      </a:endParaRPr>
                    </a:p>
                    <a:p>
                      <a:r>
                        <a:rPr lang="fr-FR" sz="1300" b="1" kern="1200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ea typeface="+mn-ea"/>
                          <a:cs typeface="+mn-cs"/>
                        </a:rPr>
                        <a:t>1 concombre et carotte en salade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Méga œuf au plat </a:t>
                      </a:r>
                    </a:p>
                    <a:p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  <a:p>
                      <a:r>
                        <a:rPr lang="fr-FR" sz="1300" b="1" cap="none" spc="0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150 gr de pomme de terre ou patate douce </a:t>
                      </a: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Salade de petits pois au jambon </a:t>
                      </a:r>
                      <a:b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</a:br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et pommes de terre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spc="-10">
                          <a:solidFill>
                            <a:schemeClr val="tx1"/>
                          </a:solidFill>
                          <a:latin typeface="Abadi" panose="020B0604020104020204" pitchFamily="34" charset="77"/>
                          <a:cs typeface="Calibri"/>
                        </a:rPr>
                        <a:t>Fondue de poireaux et cabillaud pour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latin typeface="Abadi" panose="020B0604020104020204" pitchFamily="34" charset="77"/>
                        </a:rPr>
                        <a:t>Salade de poulet, mangue et avocat </a:t>
                      </a:r>
                      <a:endParaRPr lang="fr-FR" sz="1300" b="1" cap="none" spc="0">
                        <a:solidFill>
                          <a:schemeClr val="tx1"/>
                        </a:solidFill>
                        <a:latin typeface="Abadi" panose="020B0604020104020204" pitchFamily="34" charset="77"/>
                      </a:endParaRPr>
                    </a:p>
                  </a:txBody>
                  <a:tcPr marL="118556" marR="91197" marT="91197" marB="9119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76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/>
        </p:nvSpPr>
        <p:spPr>
          <a:xfrm>
            <a:off x="-21300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sz="2700"/>
          </a:p>
        </p:txBody>
      </p:sp>
      <p:pic>
        <p:nvPicPr>
          <p:cNvPr id="3" name="avocad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25000" y="225000"/>
            <a:ext cx="1050000" cy="1440000"/>
          </a:xfrm>
          <a:prstGeom prst="rect">
            <a:avLst/>
          </a:prstGeom>
        </p:spPr>
      </p:pic>
      <p:sp>
        <p:nvSpPr>
          <p:cNvPr id="4" name="title"/>
          <p:cNvSpPr txBox="1"/>
          <p:nvPr/>
        </p:nvSpPr>
        <p:spPr>
          <a:xfrm>
            <a:off x="450000" y="375000"/>
            <a:ext cx="15000000" cy="12000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r>
              <a:rPr lang="fr-FR" sz="5700" b="1" dirty="0">
                <a:solidFill>
                  <a:srgbClr val="212831"/>
                </a:solidFill>
                <a:latin typeface="Tahoma"/>
              </a:rPr>
              <a:t>🎁 ALTERNATIVES ÉQUIVALENTES</a:t>
            </a:r>
          </a:p>
        </p:txBody>
      </p:sp>
      <p:sp>
        <p:nvSpPr>
          <p:cNvPr id="5" name="sub"/>
          <p:cNvSpPr txBox="1"/>
          <p:nvPr/>
        </p:nvSpPr>
        <p:spPr>
          <a:xfrm>
            <a:off x="450000" y="1500000"/>
            <a:ext cx="16500000" cy="465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i="1" dirty="0">
                <a:solidFill>
                  <a:srgbClr val="5C6B3A"/>
                </a:solidFill>
                <a:latin typeface="Lucida Sans"/>
              </a:rPr>
              <a:t>Mêmes macros, même esprit - sans changer la disposition des recettes</a:t>
            </a:r>
          </a:p>
        </p:txBody>
      </p:sp>
      <p:sp>
        <p:nvSpPr>
          <p:cNvPr id="40" name="sep"/>
          <p:cNvSpPr/>
          <p:nvPr/>
        </p:nvSpPr>
        <p:spPr>
          <a:xfrm>
            <a:off x="450000" y="1980000"/>
            <a:ext cx="17400000" cy="45000"/>
          </a:xfrm>
          <a:prstGeom prst="rect">
            <a:avLst/>
          </a:prstGeom>
          <a:solidFill>
            <a:srgbClr val="ABB991"/>
          </a:solidFill>
        </p:spPr>
        <p:txBody>
          <a:bodyPr/>
          <a:lstStyle/>
          <a:p>
            <a:endParaRPr sz="2700"/>
          </a:p>
        </p:txBody>
      </p:sp>
      <p:sp>
        <p:nvSpPr>
          <p:cNvPr id="6" name="lh"/>
          <p:cNvSpPr txBox="1"/>
          <p:nvPr/>
        </p:nvSpPr>
        <p:spPr>
          <a:xfrm>
            <a:off x="450000" y="2100000"/>
            <a:ext cx="8400000" cy="600000"/>
          </a:xfrm>
          <a:prstGeom prst="rect">
            <a:avLst/>
          </a:prstGeom>
          <a:solidFill>
            <a:srgbClr val="ABB991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250" b="1" dirty="0">
                <a:solidFill>
                  <a:srgbClr val="FFFFFF"/>
                </a:solidFill>
                <a:latin typeface="Tahoma"/>
              </a:rPr>
              <a:t>Recette originale</a:t>
            </a:r>
          </a:p>
        </p:txBody>
      </p:sp>
      <p:sp>
        <p:nvSpPr>
          <p:cNvPr id="7" name="rh"/>
          <p:cNvSpPr txBox="1"/>
          <p:nvPr/>
        </p:nvSpPr>
        <p:spPr>
          <a:xfrm>
            <a:off x="9150000" y="2100000"/>
            <a:ext cx="8700000" cy="600000"/>
          </a:xfrm>
          <a:prstGeom prst="rect">
            <a:avLst/>
          </a:prstGeom>
          <a:solidFill>
            <a:srgbClr val="454E2E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250" b="1" dirty="0">
                <a:solidFill>
                  <a:srgbClr val="FFFFFF"/>
                </a:solidFill>
                <a:latin typeface="Tahoma"/>
              </a:rPr>
              <a:t>🥒 Alternative équivalente</a:t>
            </a:r>
          </a:p>
        </p:txBody>
      </p:sp>
      <p:sp>
        <p:nvSpPr>
          <p:cNvPr id="8" name="lc"/>
          <p:cNvSpPr txBox="1"/>
          <p:nvPr/>
        </p:nvSpPr>
        <p:spPr>
          <a:xfrm>
            <a:off x="450000" y="2700000"/>
            <a:ext cx="8400000" cy="720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Suprême poulet rôti + légumes rôtis + sauce yaourt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2 portions, courgette, carotte, patate douce</a:t>
            </a:r>
          </a:p>
          <a:p>
            <a:endParaRPr sz="2700"/>
          </a:p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Fondue poireaux et cabillaud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4 portions, crème allégée</a:t>
            </a:r>
          </a:p>
          <a:p>
            <a:endParaRPr sz="2700"/>
          </a:p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Tomates farcies boeuf + ratatouille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2 portions, courgette, poivron</a:t>
            </a:r>
          </a:p>
          <a:p>
            <a:endParaRPr sz="2700"/>
          </a:p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Pâtes bolognaises konjac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Viande hachée, légumes, tomates</a:t>
            </a:r>
          </a:p>
          <a:p>
            <a:endParaRPr sz="2700"/>
          </a:p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Salade petits pois, jambon, pommes de terre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2 portions, tomates cherry</a:t>
            </a:r>
          </a:p>
          <a:p>
            <a:endParaRPr sz="2700"/>
          </a:p>
          <a:p>
            <a:r>
              <a:rPr lang="fr-FR" b="1" dirty="0">
                <a:solidFill>
                  <a:srgbClr val="ABB991"/>
                </a:solidFill>
                <a:latin typeface="Tahoma"/>
              </a:rPr>
              <a:t>🍕 Salade poulet, mangue, avocat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2 portions, vinaigrette citronnée</a:t>
            </a:r>
          </a:p>
          <a:p>
            <a:endParaRPr sz="2700"/>
          </a:p>
        </p:txBody>
      </p:sp>
      <p:sp>
        <p:nvSpPr>
          <p:cNvPr id="9" name="rc"/>
          <p:cNvSpPr txBox="1"/>
          <p:nvPr/>
        </p:nvSpPr>
        <p:spPr>
          <a:xfrm>
            <a:off x="9150000" y="2700000"/>
            <a:ext cx="8700000" cy="720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Dos de cabillaud + légumes vapeur + sauce citronnée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Même légèreté, protéines poisson</a:t>
            </a:r>
          </a:p>
          <a:p>
            <a:endParaRPr sz="2700"/>
          </a:p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Saumon en papillote + poireaux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Cuisson vapeur, même tendreté</a:t>
            </a:r>
          </a:p>
          <a:p>
            <a:endParaRPr sz="2700"/>
          </a:p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Poivrons farcis dinde + courgettes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Même concept farci, protéine blanche</a:t>
            </a:r>
          </a:p>
          <a:p>
            <a:endParaRPr sz="2700"/>
          </a:p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Konjac sauce bolognaise dinde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Encore plus léger, même saveur</a:t>
            </a:r>
          </a:p>
          <a:p>
            <a:endParaRPr sz="2700"/>
          </a:p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Salade lentilles, jambon, tomates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Fibres++, même équilibre</a:t>
            </a:r>
          </a:p>
          <a:p>
            <a:endParaRPr sz="2700"/>
          </a:p>
          <a:p>
            <a:r>
              <a:rPr lang="fr-FR" b="1" dirty="0">
                <a:solidFill>
                  <a:srgbClr val="454E2E"/>
                </a:solidFill>
                <a:latin typeface="Tahoma"/>
              </a:rPr>
              <a:t>➜ Salade poulet, ananas, coriandre</a:t>
            </a:r>
          </a:p>
          <a:p>
            <a:r>
              <a:rPr lang="fr-FR" sz="1650" i="1" dirty="0">
                <a:solidFill>
                  <a:srgbClr val="888888"/>
                </a:solidFill>
                <a:latin typeface="Lucida Sans"/>
              </a:rPr>
              <a:t>Fruits différents, même fraîcheur</a:t>
            </a:r>
          </a:p>
          <a:p>
            <a:endParaRPr sz="2700"/>
          </a:p>
        </p:txBody>
      </p:sp>
      <p:sp>
        <p:nvSpPr>
          <p:cNvPr id="14" name="foot"/>
          <p:cNvSpPr txBox="1"/>
          <p:nvPr/>
        </p:nvSpPr>
        <p:spPr>
          <a:xfrm>
            <a:off x="300000" y="9900000"/>
            <a:ext cx="12000000" cy="330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sz="1350" dirty="0">
                <a:solidFill>
                  <a:srgbClr val="ABB991"/>
                </a:solidFill>
                <a:latin typeface="Tahoma"/>
              </a:rPr>
              <a:t>NUTRIFITCOOK © 2025 - alternatives by nutrifit cook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sz="2700"/>
          </a:p>
        </p:txBody>
      </p:sp>
      <p:sp>
        <p:nvSpPr>
          <p:cNvPr id="20" name="topband"/>
          <p:cNvSpPr/>
          <p:nvPr/>
        </p:nvSpPr>
        <p:spPr>
          <a:xfrm>
            <a:off x="0" y="236881"/>
            <a:ext cx="18288000" cy="1440001"/>
          </a:xfrm>
          <a:prstGeom prst="rect">
            <a:avLst/>
          </a:prstGeom>
          <a:solidFill>
            <a:srgbClr val="454E2E"/>
          </a:solidFill>
          <a:ln>
            <a:noFill/>
          </a:ln>
        </p:spPr>
        <p:txBody>
          <a:bodyPr/>
          <a:lstStyle/>
          <a:p>
            <a:endParaRPr sz="2700"/>
          </a:p>
        </p:txBody>
      </p:sp>
      <p:pic>
        <p:nvPicPr>
          <p:cNvPr id="3" name="avocad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25000" y="120000"/>
            <a:ext cx="1050000" cy="1440000"/>
          </a:xfrm>
          <a:prstGeom prst="rect">
            <a:avLst/>
          </a:prstGeom>
        </p:spPr>
      </p:pic>
      <p:sp>
        <p:nvSpPr>
          <p:cNvPr id="4" name="title"/>
          <p:cNvSpPr txBox="1"/>
          <p:nvPr/>
        </p:nvSpPr>
        <p:spPr>
          <a:xfrm>
            <a:off x="450000" y="225000"/>
            <a:ext cx="13500000" cy="12000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r>
              <a:rPr lang="fr-FR" sz="6000" b="1" dirty="0">
                <a:solidFill>
                  <a:srgbClr val="FFFFFF"/>
                </a:solidFill>
                <a:latin typeface="Tahoma"/>
              </a:rPr>
              <a:t>🛒 LISTE DE COURSES</a:t>
            </a:r>
          </a:p>
        </p:txBody>
      </p:sp>
      <p:sp>
        <p:nvSpPr>
          <p:cNvPr id="5" name="subtitle"/>
          <p:cNvSpPr txBox="1"/>
          <p:nvPr/>
        </p:nvSpPr>
        <p:spPr>
          <a:xfrm>
            <a:off x="450000" y="1350000"/>
            <a:ext cx="12000000" cy="480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sz="1650" i="1" dirty="0">
                <a:solidFill>
                  <a:srgbClr val="ABB991"/>
                </a:solidFill>
                <a:latin typeface="Lucida Sans"/>
              </a:rPr>
              <a:t>Toutes les recettes du menu (quantités pour 1 personne)</a:t>
            </a:r>
          </a:p>
        </p:txBody>
      </p:sp>
      <p:sp>
        <p:nvSpPr>
          <p:cNvPr id="6" name="h1"/>
          <p:cNvSpPr txBox="1"/>
          <p:nvPr/>
        </p:nvSpPr>
        <p:spPr>
          <a:xfrm>
            <a:off x="300000" y="1830000"/>
            <a:ext cx="4125000" cy="630000"/>
          </a:xfrm>
          <a:prstGeom prst="rect">
            <a:avLst/>
          </a:prstGeom>
          <a:solidFill>
            <a:srgbClr val="ABB991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100" b="1" dirty="0">
                <a:solidFill>
                  <a:srgbClr val="FFFFFF"/>
                </a:solidFill>
                <a:latin typeface="Tahoma"/>
              </a:rPr>
              <a:t>🥜 PROTÉINES</a:t>
            </a:r>
          </a:p>
        </p:txBody>
      </p:sp>
      <p:sp>
        <p:nvSpPr>
          <p:cNvPr id="7" name="b1"/>
          <p:cNvSpPr txBox="1"/>
          <p:nvPr/>
        </p:nvSpPr>
        <p:spPr>
          <a:xfrm>
            <a:off x="300000" y="2460000"/>
            <a:ext cx="4125000" cy="735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Boeuf haché (500g+250g)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Poulet filets (2+2)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Cabillaud 4 pavés (600g)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Steak (200g)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Jambon (200g)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Oeufs (x14 min.)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Quinoa (80g)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Petits pois (470g)</a:t>
            </a:r>
          </a:p>
        </p:txBody>
      </p:sp>
      <p:sp>
        <p:nvSpPr>
          <p:cNvPr id="8" name="h2"/>
          <p:cNvSpPr txBox="1"/>
          <p:nvPr/>
        </p:nvSpPr>
        <p:spPr>
          <a:xfrm>
            <a:off x="4650000" y="1830000"/>
            <a:ext cx="4125000" cy="630000"/>
          </a:xfrm>
          <a:prstGeom prst="rect">
            <a:avLst/>
          </a:prstGeom>
          <a:solidFill>
            <a:srgbClr val="454E2E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100" b="1" dirty="0">
                <a:solidFill>
                  <a:srgbClr val="FFFFFF"/>
                </a:solidFill>
                <a:latin typeface="Tahoma"/>
              </a:rPr>
              <a:t>🥜 LAITIERS &amp; OEUFS</a:t>
            </a:r>
          </a:p>
        </p:txBody>
      </p:sp>
      <p:sp>
        <p:nvSpPr>
          <p:cNvPr id="9" name="b2"/>
          <p:cNvSpPr txBox="1"/>
          <p:nvPr/>
        </p:nvSpPr>
        <p:spPr>
          <a:xfrm>
            <a:off x="4650000" y="2460000"/>
            <a:ext cx="4125000" cy="735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Fromage blanc 0% (100g+100g)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Yaourt nature/grec (x3)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Lait écrémé (200ml)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Miel (2cs)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Sucre vanillé (1cs)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Maïzena (60g+30g)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Beurre (7g)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Skyr banane: Skyr (200g)</a:t>
            </a:r>
          </a:p>
        </p:txBody>
      </p:sp>
      <p:sp>
        <p:nvSpPr>
          <p:cNvPr id="10" name="h3"/>
          <p:cNvSpPr txBox="1"/>
          <p:nvPr/>
        </p:nvSpPr>
        <p:spPr>
          <a:xfrm>
            <a:off x="9000000" y="1830000"/>
            <a:ext cx="4125000" cy="630000"/>
          </a:xfrm>
          <a:prstGeom prst="rect">
            <a:avLst/>
          </a:prstGeom>
          <a:solidFill>
            <a:srgbClr val="ABB991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100" b="1" dirty="0">
                <a:solidFill>
                  <a:srgbClr val="FFFFFF"/>
                </a:solidFill>
                <a:latin typeface="Tahoma"/>
              </a:rPr>
              <a:t>🌿 LÉGUMES &amp; FRUITS</a:t>
            </a:r>
          </a:p>
        </p:txBody>
      </p:sp>
      <p:sp>
        <p:nvSpPr>
          <p:cNvPr id="11" name="b3"/>
          <p:cNvSpPr txBox="1"/>
          <p:nvPr/>
        </p:nvSpPr>
        <p:spPr>
          <a:xfrm>
            <a:off x="9000000" y="2460000"/>
            <a:ext cx="4125000" cy="735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Poireaux (650g)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Courgettes (2+1)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Carottes (1+1+3)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Patate douce (1)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Tomates (4 grosses + 10 cherry)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Betterave râpée (150g)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Poivrons (1+200g grillés)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Pommes de terre (200g+200g)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Mangue (1)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Avocat (1)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Pommes (7 + tarte)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Banane (x3)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Kiwi, mandarine, fruits rouges</a:t>
            </a:r>
          </a:p>
        </p:txBody>
      </p:sp>
      <p:sp>
        <p:nvSpPr>
          <p:cNvPr id="12" name="h4"/>
          <p:cNvSpPr txBox="1"/>
          <p:nvPr/>
        </p:nvSpPr>
        <p:spPr>
          <a:xfrm>
            <a:off x="13350000" y="1830000"/>
            <a:ext cx="4575000" cy="630000"/>
          </a:xfrm>
          <a:prstGeom prst="rect">
            <a:avLst/>
          </a:prstGeom>
          <a:solidFill>
            <a:srgbClr val="454E2E"/>
          </a:solidFill>
        </p:spPr>
        <p:txBody>
          <a:bodyPr vert="horz" wrap="square" lIns="137160" tIns="68580" rIns="0" bIns="0" rtlCol="0" anchor="ctr"/>
          <a:lstStyle/>
          <a:p>
            <a:r>
              <a:rPr lang="fr-FR" sz="2100" b="1" dirty="0">
                <a:solidFill>
                  <a:srgbClr val="FFFFFF"/>
                </a:solidFill>
                <a:latin typeface="Tahoma"/>
              </a:rPr>
              <a:t>🍳 PLACARD &amp; SÈC</a:t>
            </a:r>
          </a:p>
        </p:txBody>
      </p:sp>
      <p:sp>
        <p:nvSpPr>
          <p:cNvPr id="13" name="b4"/>
          <p:cNvSpPr txBox="1"/>
          <p:nvPr/>
        </p:nvSpPr>
        <p:spPr>
          <a:xfrm>
            <a:off x="13419000" y="2475000"/>
            <a:ext cx="4575000" cy="7350000"/>
          </a:xfrm>
          <a:prstGeom prst="rect">
            <a:avLst/>
          </a:prstGeom>
          <a:solidFill>
            <a:srgbClr val="F9FBF5"/>
          </a:solidFill>
        </p:spPr>
        <p:txBody>
          <a:bodyPr vert="horz" wrap="square" lIns="137160" tIns="137160" rIns="137160" bIns="68580" rtlCol="0"/>
          <a:lstStyle/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Pâtes konjac (2 paq.)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Tomates pelées boite (1)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Sauce tomate (1 boite)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Cube bouillon (x2)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Coriandre, paprika, curry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Noix de pécan (optionnel)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Laitue mélangée (2 tasses)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Huile d'olive, citron</a:t>
            </a:r>
          </a:p>
          <a:p>
            <a:r>
              <a:rPr lang="fr-FR" sz="1650" dirty="0">
                <a:solidFill>
                  <a:srgbClr val="212831"/>
                </a:solidFill>
                <a:latin typeface="Lucida Sans"/>
              </a:rPr>
              <a:t>✓ Pain sulfurisé</a:t>
            </a:r>
          </a:p>
        </p:txBody>
      </p:sp>
      <p:sp>
        <p:nvSpPr>
          <p:cNvPr id="14" name="foot"/>
          <p:cNvSpPr txBox="1"/>
          <p:nvPr/>
        </p:nvSpPr>
        <p:spPr>
          <a:xfrm>
            <a:off x="300000" y="9825000"/>
            <a:ext cx="7500000" cy="405000"/>
          </a:xfrm>
          <a:prstGeom prst="rect">
            <a:avLst/>
          </a:prstGeom>
          <a:noFill/>
        </p:spPr>
        <p:txBody>
          <a:bodyPr vert="horz" wrap="square" lIns="0" tIns="0" rIns="0" bIns="0" rtlCol="0"/>
          <a:lstStyle/>
          <a:p>
            <a:r>
              <a:rPr lang="fr-FR" sz="1350" dirty="0">
                <a:solidFill>
                  <a:srgbClr val="ABB991"/>
                </a:solidFill>
                <a:latin typeface="Tahoma"/>
              </a:rPr>
              <a:t>NUTRIFITCOOK © 2025 - Liste par nutrifit cook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3E52FC-2BCF-6A2D-D619-0C762C8F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 œufs dur &amp; fruits </a:t>
            </a:r>
            <a:b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 portion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64E600-340D-1C59-3364-B0C37A8C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4ED2B7-A54C-1067-6F3F-49EC2A0C2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r>
              <a:rPr lang="fr-FR" sz="3000">
                <a:solidFill>
                  <a:schemeClr val="tx1">
                    <a:lumMod val="65000"/>
                    <a:lumOff val="35000"/>
                  </a:schemeClr>
                </a:solidFill>
              </a:rPr>
              <a:t>2 œufs cuit dur </a:t>
            </a:r>
          </a:p>
          <a:p>
            <a:r>
              <a:rPr lang="fr-FR" sz="3000">
                <a:solidFill>
                  <a:schemeClr val="tx1">
                    <a:lumMod val="65000"/>
                    <a:lumOff val="35000"/>
                  </a:schemeClr>
                </a:solidFill>
              </a:rPr>
              <a:t>1 kiwi </a:t>
            </a:r>
          </a:p>
          <a:p>
            <a:r>
              <a:rPr lang="fr-FR" sz="3000">
                <a:solidFill>
                  <a:schemeClr val="tx1">
                    <a:lumMod val="65000"/>
                    <a:lumOff val="35000"/>
                  </a:schemeClr>
                </a:solidFill>
              </a:rPr>
              <a:t>1 mandarine, optionnel</a:t>
            </a:r>
          </a:p>
          <a:p>
            <a:r>
              <a:rPr lang="fr-FR" sz="3000">
                <a:solidFill>
                  <a:schemeClr val="tx1">
                    <a:lumMod val="65000"/>
                    <a:lumOff val="35000"/>
                  </a:schemeClr>
                </a:solidFill>
              </a:rPr>
              <a:t>30 gr de fruits rouges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B8BE97-4189-84CE-2BBD-97693E7D9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7" b="373"/>
          <a:stretch>
            <a:fillRect/>
          </a:stretch>
        </p:blipFill>
        <p:spPr>
          <a:xfrm>
            <a:off x="12206008" y="2607046"/>
            <a:ext cx="5072903" cy="50729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2E2DEB-DD58-3440-8B47-5BE8B3BCF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30" y="9300116"/>
            <a:ext cx="1032498" cy="986885"/>
          </a:xfrm>
          <a:prstGeom prst="rect">
            <a:avLst/>
          </a:prstGeom>
        </p:spPr>
      </p:pic>
      <p:pic>
        <p:nvPicPr>
          <p:cNvPr id="6" name="Espace réservé du contenu 14" descr="Aubergine avec un remplissage uni">
            <a:extLst>
              <a:ext uri="{FF2B5EF4-FFF2-40B4-BE49-F238E27FC236}">
                <a16:creationId xmlns:a16="http://schemas.microsoft.com/office/drawing/2014/main" id="{09D970AE-274C-5FCA-6EC5-30EDC17F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224" y="9300116"/>
            <a:ext cx="858152" cy="85815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68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F5F262-C653-728B-8B50-69ABF2AF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Tarte aux pommes sans pâte </a:t>
            </a:r>
            <a:br>
              <a:rPr lang="en-US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6 portions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1AFE8A-F069-1442-242C-692BC6B5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recettes vertes by NutriFitCook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7E7430-17DD-B25C-92B4-98DB116EA73A}"/>
              </a:ext>
            </a:extLst>
          </p:cNvPr>
          <p:cNvSpPr txBox="1"/>
          <p:nvPr/>
        </p:nvSpPr>
        <p:spPr>
          <a:xfrm>
            <a:off x="2052919" y="3671005"/>
            <a:ext cx="7160424" cy="4757955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/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6 pommes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100 ml de lait écrémé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cs de sucre vanillé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2 œufs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cc de miel 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60 gr de maïzena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Dans un saladier, mélangez le tout 3 à 4 minutes, placer dans une plaque à gâteaux chemise de papier sulfurisé puis ajoutez vos pommes</a:t>
            </a:r>
          </a:p>
          <a:p>
            <a:pPr marL="428625" indent="-228600">
              <a:lnSpc>
                <a:spcPct val="90000"/>
              </a:lnSpc>
              <a:spcAft>
                <a:spcPts val="900"/>
              </a:spcAft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</a:rPr>
              <a:t>Enfournez 1h à 160°C.</a:t>
            </a:r>
          </a:p>
        </p:txBody>
      </p:sp>
      <p:pic>
        <p:nvPicPr>
          <p:cNvPr id="4" name="Espace réservé du contenu 3" descr="Une image contenant alimentation, assiette, intérieur, chocolat  Description générée automatiquement">
            <a:extLst>
              <a:ext uri="{FF2B5EF4-FFF2-40B4-BE49-F238E27FC236}">
                <a16:creationId xmlns:a16="http://schemas.microsoft.com/office/drawing/2014/main" id="{A8DCB14E-AC3E-755B-3CF0-FD64DBFAB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95" r="16024" b="-1"/>
          <a:stretch/>
        </p:blipFill>
        <p:spPr>
          <a:xfrm>
            <a:off x="12206008" y="1877283"/>
            <a:ext cx="5072903" cy="6532430"/>
          </a:xfrm>
          <a:prstGeom prst="rect">
            <a:avLst/>
          </a:prstGeom>
        </p:spPr>
      </p:pic>
      <p:pic>
        <p:nvPicPr>
          <p:cNvPr id="7" name="Image 6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E24FCDA2-0540-B613-A4D3-3F358D783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0" y="9300116"/>
            <a:ext cx="1032498" cy="986885"/>
          </a:xfrm>
          <a:prstGeom prst="rect">
            <a:avLst/>
          </a:prstGeom>
        </p:spPr>
      </p:pic>
      <p:pic>
        <p:nvPicPr>
          <p:cNvPr id="8" name="Espace réservé du contenu 14" descr="Aubergine avec un remplissage uni">
            <a:extLst>
              <a:ext uri="{FF2B5EF4-FFF2-40B4-BE49-F238E27FC236}">
                <a16:creationId xmlns:a16="http://schemas.microsoft.com/office/drawing/2014/main" id="{1DE2CCB1-7D5E-7CC2-CCAF-1F54D02AE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224" y="9300116"/>
            <a:ext cx="858152" cy="85815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51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76ED7D-DFE8-B68B-6453-80608859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Skyr banane </a:t>
            </a:r>
            <a:b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 portion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041733CA-E95F-86FF-980F-3C56D01C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3F9051-FD68-7031-98A9-01C24836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200 gr de Skyr</a:t>
            </a:r>
          </a:p>
          <a:p>
            <a:pPr>
              <a:lnSpc>
                <a:spcPct val="90000"/>
              </a:lnSpc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1 banane</a:t>
            </a:r>
          </a:p>
          <a:p>
            <a:pPr>
              <a:lnSpc>
                <a:spcPct val="90000"/>
              </a:lnSpc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1 cuillère de miel</a:t>
            </a: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3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>
              <a:lnSpc>
                <a:spcPct val="90000"/>
              </a:lnSpc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Disposer une partie de la banane coupée en rondelle dans le fond de votre verre, gardez quelques-uns pour la décoration, recouvrer de Skyr</a:t>
            </a:r>
          </a:p>
          <a:p>
            <a:pPr>
              <a:lnSpc>
                <a:spcPct val="90000"/>
              </a:lnSpc>
            </a:pPr>
            <a:r>
              <a:rPr lang="fr-FR" sz="2300">
                <a:solidFill>
                  <a:schemeClr val="tx1">
                    <a:lumMod val="65000"/>
                    <a:lumOff val="35000"/>
                  </a:schemeClr>
                </a:solidFill>
              </a:rPr>
              <a:t>puis décorer avec le reste de votre banane et le miel.</a:t>
            </a:r>
          </a:p>
        </p:txBody>
      </p:sp>
      <p:pic>
        <p:nvPicPr>
          <p:cNvPr id="7" name="Image 6" descr="Une image contenant tasse, table, café, alimentation  Description générée automatiquement">
            <a:extLst>
              <a:ext uri="{FF2B5EF4-FFF2-40B4-BE49-F238E27FC236}">
                <a16:creationId xmlns:a16="http://schemas.microsoft.com/office/drawing/2014/main" id="{BBEBB0D0-9012-EF5A-1E4B-C2CBB1E0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4" r="23374" b="-3"/>
          <a:stretch>
            <a:fillRect/>
          </a:stretch>
        </p:blipFill>
        <p:spPr>
          <a:xfrm>
            <a:off x="12206008" y="2607066"/>
            <a:ext cx="5072903" cy="5072864"/>
          </a:xfrm>
          <a:prstGeom prst="rect">
            <a:avLst/>
          </a:prstGeom>
        </p:spPr>
      </p:pic>
      <p:pic>
        <p:nvPicPr>
          <p:cNvPr id="5" name="Image 4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3F07810F-B28D-3FAE-AA8C-C9C49FA8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30" y="9300116"/>
            <a:ext cx="1032498" cy="986885"/>
          </a:xfrm>
          <a:prstGeom prst="rect">
            <a:avLst/>
          </a:prstGeom>
        </p:spPr>
      </p:pic>
      <p:pic>
        <p:nvPicPr>
          <p:cNvPr id="8" name="Espace réservé du contenu 14" descr="Aubergine avec un remplissage uni">
            <a:extLst>
              <a:ext uri="{FF2B5EF4-FFF2-40B4-BE49-F238E27FC236}">
                <a16:creationId xmlns:a16="http://schemas.microsoft.com/office/drawing/2014/main" id="{56E14084-FE5F-A277-A497-203011BD9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224" y="9300116"/>
            <a:ext cx="858152" cy="85815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29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899A33-0AE6-A889-26E8-D8B48ACF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Pâtes bolognaises</a:t>
            </a:r>
            <a:b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 portions 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670E0F-8DB2-BCBA-15FB-42F07BB4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FC8666-242B-0A9D-1F46-C7B51A0FA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2 paquets de pâtes de konjac rincé et chauffé dans la sauce </a:t>
            </a:r>
          </a:p>
          <a:p>
            <a:pPr marL="0" indent="0">
              <a:lnSpc>
                <a:spcPct val="90000"/>
              </a:lnSpc>
              <a:buNone/>
            </a:pPr>
            <a:endParaRPr lang="fr-FR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Sauce bolognaise 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250 gr de viande haché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3 carottes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oignon 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courgette 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boite de tomate pelée 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1 cube de bouillon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Sel et poivre </a:t>
            </a:r>
          </a:p>
          <a:p>
            <a:pPr marL="0" indent="0">
              <a:lnSpc>
                <a:spcPct val="90000"/>
              </a:lnSpc>
              <a:buNone/>
            </a:pPr>
            <a:endParaRPr lang="fr-FR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Cuire 200 gr de pâtes au choix dans l’eau salé, puis les rincé a l’eau froide et ajouter un peu d’huile pour qu’elles ne collent pas.</a:t>
            </a:r>
          </a:p>
          <a:p>
            <a:pPr>
              <a:lnSpc>
                <a:spcPct val="90000"/>
              </a:lnSpc>
            </a:pPr>
            <a:r>
              <a:rPr lang="fr-FR" sz="2100">
                <a:solidFill>
                  <a:schemeClr val="tx1">
                    <a:lumMod val="65000"/>
                    <a:lumOff val="35000"/>
                  </a:schemeClr>
                </a:solidFill>
              </a:rPr>
              <a:t>Découper tous les légumes en petit morceaux, les faire revenir avec la viande puis ajouter les tomates et laisser mijoter 30 mn. Assaisonner a la fin avec le sel et poivre.</a:t>
            </a:r>
          </a:p>
          <a:p>
            <a:pPr>
              <a:lnSpc>
                <a:spcPct val="90000"/>
              </a:lnSpc>
            </a:pPr>
            <a:endParaRPr lang="fr-FR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alimentation, assiette, plat, pâtes  Description générée automatiquement">
            <a:extLst>
              <a:ext uri="{FF2B5EF4-FFF2-40B4-BE49-F238E27FC236}">
                <a16:creationId xmlns:a16="http://schemas.microsoft.com/office/drawing/2014/main" id="{9BCB938F-5F85-2B08-9D09-BC052C7E8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8" r="19081" b="-1"/>
          <a:stretch>
            <a:fillRect/>
          </a:stretch>
        </p:blipFill>
        <p:spPr>
          <a:xfrm>
            <a:off x="12206008" y="2607057"/>
            <a:ext cx="5072903" cy="5072882"/>
          </a:xfrm>
          <a:prstGeom prst="rect">
            <a:avLst/>
          </a:prstGeom>
        </p:spPr>
      </p:pic>
      <p:pic>
        <p:nvPicPr>
          <p:cNvPr id="5" name="Image 4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3189EB89-F3B4-3340-5167-A0B1A24CE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0" y="9300116"/>
            <a:ext cx="1032498" cy="9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3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337D-6D7B-DF11-ED2F-0242B49E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060DA2-502D-791D-49C4-A7374EEA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Suprême de poulet rôti, légumes rôtis et sauce au yaourt citronné</a:t>
            </a:r>
            <a:b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 portions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8BB060-4702-A61B-5AD3-B3C12A8E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B7D72D-F520-F12E-C52B-ACCCB5FF0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2 filets de poulet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petite courgette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carotte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patate douce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yaourt nature (grec ou classique)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cuillère à café de jus de citron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cuillère à café de moutarde douce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filet d’huile d’olive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Zeste du citron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Sel, poivre, herbes de Provence ou thym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Préchauffer le four à 190°C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Couper les légumes en cubes ou bâtonnets. Disposer sur une plaque avec un filet d’huile, sel, poivre et herbes. Enfourner 25 minutes.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Assaisonner les filets de poulet. Saisir à la poêle pour bien dorer les deux faces, puis terminer la cuisson au four pendant 10-12 minutes avec les légumes.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Préparer la sauce : mélanger le yaourt, le citron, la moutarde, sel, poivre et un peu de zeste de citron.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Dresser l’assiette : disposer les légumes en base, le poulet tranché en biais par-dessus, et napper légèrement de sauce.</a:t>
            </a:r>
          </a:p>
        </p:txBody>
      </p:sp>
      <p:pic>
        <p:nvPicPr>
          <p:cNvPr id="4" name="Image 3" descr="Une image contenant nourriture, assiette, Cuisine, plat  Le contenu généré par l’IA peut être incorrect.">
            <a:extLst>
              <a:ext uri="{FF2B5EF4-FFF2-40B4-BE49-F238E27FC236}">
                <a16:creationId xmlns:a16="http://schemas.microsoft.com/office/drawing/2014/main" id="{217E7E69-6BAB-D447-8C48-A823A29A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978"/>
          <a:stretch>
            <a:fillRect/>
          </a:stretch>
        </p:blipFill>
        <p:spPr>
          <a:xfrm>
            <a:off x="12206008" y="1608800"/>
            <a:ext cx="5072903" cy="70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3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A36908-B7F9-E99B-684B-8DCB1B19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Tomates farcies bœuf et ratatouille</a:t>
            </a:r>
            <a:br>
              <a:rPr lang="en-US" sz="37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2 portions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8C4990-71EF-233C-6729-29BC9B1F9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recettes vertes by NutriFitCook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0FDC33-FD72-D72F-BE66-93BABBFF3570}"/>
              </a:ext>
            </a:extLst>
          </p:cNvPr>
          <p:cNvSpPr txBox="1"/>
          <p:nvPr/>
        </p:nvSpPr>
        <p:spPr>
          <a:xfrm>
            <a:off x="2052919" y="3671005"/>
            <a:ext cx="7160424" cy="4757955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4 tomates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250 gr de bœuf haché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courgette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1 poivron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Sel, poivre, assaisonnement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Coupez la courgette et le poivron en petit cube.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Coupez le chapeau des tomates, mettez de côté, videz l’intérieur et coupez en petit cube.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Grillez le bœuf dans une poêle bien chaude, sortez-le et réservez de côté. Mettez les légumes dans la même poêle et faites bien revenir. Ajoutez le bœuf, laissez mijoter environ 10 minutes, assaisonnez.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Disposez les tomates vidées dans un plat à gratin, farcir avec le bœuf, éventuellement ajoutez du parmesan dessus et fermez avec le couvercle.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Cuisez au four à 170°C durant 30 minutes.</a:t>
            </a:r>
          </a:p>
        </p:txBody>
      </p:sp>
      <p:pic>
        <p:nvPicPr>
          <p:cNvPr id="5" name="Image 4" descr="Une image contenant alimentation, tomate farcie, plat, frais  Description générée automatiquement">
            <a:extLst>
              <a:ext uri="{FF2B5EF4-FFF2-40B4-BE49-F238E27FC236}">
                <a16:creationId xmlns:a16="http://schemas.microsoft.com/office/drawing/2014/main" id="{A794C337-DD20-F2AC-837F-CD46711B4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4" r="2337" b="-1"/>
          <a:stretch/>
        </p:blipFill>
        <p:spPr>
          <a:xfrm>
            <a:off x="12206008" y="1877326"/>
            <a:ext cx="5072903" cy="6532344"/>
          </a:xfrm>
          <a:prstGeom prst="rect">
            <a:avLst/>
          </a:prstGeom>
        </p:spPr>
      </p:pic>
      <p:pic>
        <p:nvPicPr>
          <p:cNvPr id="7" name="Image 6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297F00F5-BC35-B88E-307F-487E0A0EB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0" y="9300116"/>
            <a:ext cx="1032498" cy="9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3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58842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4" y="0"/>
                </a:lnTo>
                <a:lnTo>
                  <a:pt x="7274344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735546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0458" y="532010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352275" y="8216721"/>
            <a:ext cx="4093333" cy="3520267"/>
          </a:xfrm>
          <a:custGeom>
            <a:avLst/>
            <a:gdLst/>
            <a:ahLst/>
            <a:cxnLst/>
            <a:rect l="l" t="t" r="r" b="b"/>
            <a:pathLst>
              <a:path w="4093333" h="3520267">
                <a:moveTo>
                  <a:pt x="0" y="0"/>
                </a:moveTo>
                <a:lnTo>
                  <a:pt x="4093333" y="0"/>
                </a:lnTo>
                <a:lnTo>
                  <a:pt x="4093333" y="3520266"/>
                </a:lnTo>
                <a:lnTo>
                  <a:pt x="0" y="3520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10458" y="8817982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9"/>
                </a:lnTo>
                <a:lnTo>
                  <a:pt x="0" y="33879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676528" y="3013764"/>
            <a:ext cx="5815008" cy="4731962"/>
          </a:xfrm>
          <a:custGeom>
            <a:avLst/>
            <a:gdLst/>
            <a:ahLst/>
            <a:cxnLst/>
            <a:rect l="l" t="t" r="r" b="b"/>
            <a:pathLst>
              <a:path w="5815008" h="4731962">
                <a:moveTo>
                  <a:pt x="0" y="0"/>
                </a:moveTo>
                <a:lnTo>
                  <a:pt x="5815007" y="0"/>
                </a:lnTo>
                <a:lnTo>
                  <a:pt x="5815007" y="4731963"/>
                </a:lnTo>
                <a:lnTo>
                  <a:pt x="0" y="47319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9144000" y="2525944"/>
            <a:ext cx="8295152" cy="212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4"/>
              </a:lnSpc>
            </a:pPr>
            <a:r>
              <a:rPr lang="en-US" sz="5499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PRÉSENTATION</a:t>
            </a:r>
          </a:p>
          <a:p>
            <a:pPr marL="0" lvl="0" indent="0" algn="l">
              <a:lnSpc>
                <a:spcPts val="5334"/>
              </a:lnSpc>
            </a:pPr>
            <a:r>
              <a:rPr lang="en-US" sz="5499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DU CHALLENGE</a:t>
            </a:r>
          </a:p>
          <a:p>
            <a:pPr marL="0" lvl="0" indent="0" algn="l">
              <a:lnSpc>
                <a:spcPts val="5334"/>
              </a:lnSpc>
            </a:pPr>
            <a:r>
              <a:rPr lang="en-US" sz="5499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NUTRIFITCOOK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4933882"/>
            <a:ext cx="7942684" cy="224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8"/>
              </a:lnSpc>
            </a:pPr>
            <a:r>
              <a:rPr lang="en-US" sz="4344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Objectif : adopter une alimentation saine et active pendant 7 jours. Chaque jour, un défi simple et un menu équilibré à suivre. Engagez-vous pleinement pour ressentir les bienfaits sur votre corps et votre bien-être 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353C14-D388-1076-6A97-BE109F72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Méga œuf au plat </a:t>
            </a:r>
            <a:b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 portion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9A0A169-A4EF-4972-3E29-53A28AFD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E9B982-A161-122E-C29E-07C1385B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3 œufs a cuire à la poêle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150 gr de betterave râpée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200 gr de poivrons grillés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Huile d’olive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Sel, poivre</a:t>
            </a: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Dans une poêle antiadhésive chaude, cassez délicatement les œufs 1 par 1 sans casser les jaunes. Assaisonnez de sel et poivre selon votre goût et cuisez jusqu’à ce que le blanc soit tout blanc et le jaune coulant selon votre choix.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assiette, disposez la betterave, les poivrons grillés assaisonnés avec l’huile d’olive, poivre et basilic.</a:t>
            </a:r>
          </a:p>
          <a:p>
            <a:pPr>
              <a:lnSpc>
                <a:spcPct val="90000"/>
              </a:lnSpc>
            </a:pPr>
            <a:r>
              <a:rPr lang="fr-FR" sz="1900">
                <a:solidFill>
                  <a:schemeClr val="tx1">
                    <a:lumMod val="65000"/>
                    <a:lumOff val="35000"/>
                  </a:schemeClr>
                </a:solidFill>
              </a:rPr>
              <a:t>Puis terminé de dresser votre assiette avec les œufs au plat.</a:t>
            </a:r>
          </a:p>
        </p:txBody>
      </p:sp>
      <p:pic>
        <p:nvPicPr>
          <p:cNvPr id="5" name="Image 4" descr="Une image contenant nourriture, plat, Cuisine, ingrédient  Description générée automatiquement">
            <a:extLst>
              <a:ext uri="{FF2B5EF4-FFF2-40B4-BE49-F238E27FC236}">
                <a16:creationId xmlns:a16="http://schemas.microsoft.com/office/drawing/2014/main" id="{AAFEE95C-94A2-276F-DB5B-95AE37CFD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0" r="2" b="5647"/>
          <a:stretch/>
        </p:blipFill>
        <p:spPr>
          <a:xfrm>
            <a:off x="12206008" y="1877249"/>
            <a:ext cx="5072903" cy="6532497"/>
          </a:xfrm>
          <a:prstGeom prst="rect">
            <a:avLst/>
          </a:prstGeom>
        </p:spPr>
      </p:pic>
      <p:pic>
        <p:nvPicPr>
          <p:cNvPr id="4" name="Image 3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7129A02E-21C0-AA62-689D-6729F1720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133815" y="9300116"/>
            <a:ext cx="1032498" cy="986885"/>
          </a:xfrm>
          <a:prstGeom prst="rect">
            <a:avLst/>
          </a:prstGeom>
        </p:spPr>
      </p:pic>
      <p:pic>
        <p:nvPicPr>
          <p:cNvPr id="6" name="Espace réservé du contenu 14" descr="Aubergine avec un remplissage uni">
            <a:extLst>
              <a:ext uri="{FF2B5EF4-FFF2-40B4-BE49-F238E27FC236}">
                <a16:creationId xmlns:a16="http://schemas.microsoft.com/office/drawing/2014/main" id="{2833EDEB-4537-5ADC-54E6-4D1135C82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224" y="9300116"/>
            <a:ext cx="858152" cy="85815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722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69D098-28D9-35FB-970F-94986609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Salade de petits pois au jambon et pommes de terre </a:t>
            </a:r>
            <a:b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</a:br>
            <a: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2 portions </a:t>
            </a:r>
            <a:endParaRPr lang="fr-FR" sz="34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0D0AAE-CC82-3CE4-D95D-87A1DD9A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0BB4DD-46EE-BFAE-FA3C-29E473F4D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470 gr de petits pois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200 gr de jambon en petits cubes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1 à 2 oignons ou échalotes selon goût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10 tomates cherry coupées en deux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7 gr de beurre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200 gr de pommes de terre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Préparation 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fr-FR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Cuisez les pommes de terre à la vapeur.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Cuisez les petits pois dans l’eau salée, égouttez et rincez à l’eau froide.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Coupez-les oignons/échalotes, tomates et jambon.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Mélangez les petits pois, oignons/échalotes, tomates et jambon.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Disposez les pommes de terre et le reste des ingrédients par-dessus dans votre assiette creuse et dégustez.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fr-FR" sz="1700">
                <a:solidFill>
                  <a:schemeClr val="tx1">
                    <a:lumMod val="65000"/>
                    <a:lumOff val="35000"/>
                  </a:schemeClr>
                </a:solidFill>
              </a:rPr>
              <a:t>Séparer en 2 portions.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CB583C-880E-BF73-1F3F-A47C16DE0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3648" b="-1320"/>
          <a:stretch/>
        </p:blipFill>
        <p:spPr>
          <a:xfrm>
            <a:off x="12206008" y="1231656"/>
            <a:ext cx="5072903" cy="7823683"/>
          </a:xfrm>
          <a:prstGeom prst="rect">
            <a:avLst/>
          </a:prstGeom>
        </p:spPr>
      </p:pic>
      <p:pic>
        <p:nvPicPr>
          <p:cNvPr id="7" name="Image 6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D790C002-A972-ED1D-C668-8E6D52BA8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0" y="9300115"/>
            <a:ext cx="1032498" cy="9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751429-63C2-1A26-2F5A-59B2D6CC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Salade de poulet, mangue et avocat </a:t>
            </a:r>
            <a:b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 portions </a:t>
            </a:r>
            <a:br>
              <a:rPr lang="fr-FR" sz="3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endParaRPr lang="fr-FR" sz="34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4A8E0C-4919-D712-0AE7-DDD98279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C45191-5C0E-18D6-F5DF-1FC0ACD1A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poitrines de poulet, cuites et râpées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mangue mûre, coupée en cubes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avocat mûr, coupé en cubes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 d'oignon rouge, finement haché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tasse de tomates cerises, coupées en deux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tasses de laitue mélangée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 tasse de coriandre fraîche, hachée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 tasse de pacanes, hachées (facultatif)</a:t>
            </a:r>
          </a:p>
          <a:p>
            <a:pPr>
              <a:lnSpc>
                <a:spcPct val="90000"/>
              </a:lnSpc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l'habillage :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cuillères à soupe d'huile d'olive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cuillères à soupe de jus de citron frais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cuillère à café de miel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 et poivre au goût</a:t>
            </a:r>
          </a:p>
          <a:p>
            <a:pPr marL="0" indent="0">
              <a:lnSpc>
                <a:spcPct val="90000"/>
              </a:lnSpc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14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Préparation :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un grand bol, mélanger le poulet émincé, la mangue, l'avocat, l'oignon rouge et les tomates cerises.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un petit bol, préparez la vinaigrette en mélangeant l'huile d'olive, le jus de citron, le miel, le sel et le poivre.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Versez la vinaigrette sur le mélange de poulet et de fruits. Remuez délicatement pour ne pas casser l'avocat.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des assiettes individuelles ou une grande assiette, disposer un fond de laitue mixée.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Étalez le mélange de poulet et de fruits sur la laitue.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Saupoudrer de coriandre hachée.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vous utilisez des noix de pécan, ajoutez-les juste avant de servir pour conserver leur croquant.</a:t>
            </a:r>
          </a:p>
          <a:p>
            <a:pPr>
              <a:lnSpc>
                <a:spcPct val="90000"/>
              </a:lnSpc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Servir aussitôt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FB8E6D-3880-C682-0B75-9F45DD34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2" r="-1" b="11217"/>
          <a:stretch>
            <a:fillRect/>
          </a:stretch>
        </p:blipFill>
        <p:spPr>
          <a:xfrm>
            <a:off x="12206008" y="2890638"/>
            <a:ext cx="5072903" cy="4505719"/>
          </a:xfrm>
          <a:prstGeom prst="rect">
            <a:avLst/>
          </a:prstGeom>
        </p:spPr>
      </p:pic>
      <p:pic>
        <p:nvPicPr>
          <p:cNvPr id="8" name="Image 4" descr="Produits laitiers avec un remplissage uni">
            <a:extLst>
              <a:ext uri="{FF2B5EF4-FFF2-40B4-BE49-F238E27FC236}">
                <a16:creationId xmlns:a16="http://schemas.microsoft.com/office/drawing/2014/main" id="{D99075EF-9EFF-60E4-9323-813282039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2048522" y="9254501"/>
            <a:ext cx="1032500" cy="10325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8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96918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368" y="1028700"/>
            <a:ext cx="9073402" cy="8229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5DDDB4-6858-072E-A7C2-C1BC352C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18" y="1642728"/>
            <a:ext cx="7160424" cy="159796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Fondue de poireaux et cabillaud</a:t>
            </a:r>
            <a:b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</a:br>
            <a: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4 portions</a:t>
            </a:r>
            <a:br>
              <a:rPr lang="fr-CH" sz="3400" spc="-1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</a:br>
            <a:endParaRPr lang="fr-FR" sz="34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1D1CDD-6B4A-57D7-4E9D-68EA957C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 defTabSz="1371600">
              <a:spcAft>
                <a:spcPts val="600"/>
              </a:spcAft>
              <a:defRPr/>
            </a:pPr>
            <a:r>
              <a:rPr lang="fr-FR" sz="1100">
                <a:solidFill>
                  <a:srgbClr val="595959"/>
                </a:solidFill>
                <a:latin typeface="Calibri" panose="020F0502020204030204"/>
              </a:rPr>
              <a:t>recettes vertes by NutriFitCook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8EC2DF-76B2-ACF9-3F6A-7D488EBC4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919" y="3671005"/>
            <a:ext cx="7160424" cy="4757955"/>
          </a:xfrm>
        </p:spPr>
        <p:txBody>
          <a:bodyPr numCol="2"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g poireaux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pavés de cabillaud de 150 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pincées de poudre de piment d'Espelette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ml crème liquide allégée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 et gros sel. Poivre du moulin, 1 pincée de noix de muscade.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Préparation 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Rincer, émincer les poireaux. Faites-les cuire 15 à 20 minutes à la vapeur.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Pendant ce temps, placer les pavés de cabillaud dans un plat tapissé de gros sel, couvrez-les de gros sel et laissez-les dégorger 10 minutes. Puis, rincez-les longuement à l’eau courante très froide.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Déposez-les dans le panier d’un cuit-vapeur sur un petit carré de papier sulfurisé ou sur une feuille de salade, saupoudrez-les de la poudre de piment et faites-les cuire entre 5 et 7 minutes à la vapeur.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une poêle, déposez les cabillauds, la crème allégée, du sel, du poivre et une pincée de noix muscade et laissez cuire quelques minutes à feu moyen, en mélangeant le temps que la sauce épaississe.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Séparer en 4 portions.</a:t>
            </a:r>
          </a:p>
        </p:txBody>
      </p:sp>
      <p:pic>
        <p:nvPicPr>
          <p:cNvPr id="4" name="Image 3" descr="Une image contenant Cuisine, nourriture, garniture, assiette  Le contenu généré par l’IA peut être incorrect.">
            <a:extLst>
              <a:ext uri="{FF2B5EF4-FFF2-40B4-BE49-F238E27FC236}">
                <a16:creationId xmlns:a16="http://schemas.microsoft.com/office/drawing/2014/main" id="{05D3796B-6CF7-6E1B-FA3E-665F27AB2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r="35255"/>
          <a:stretch>
            <a:fillRect/>
          </a:stretch>
        </p:blipFill>
        <p:spPr>
          <a:xfrm>
            <a:off x="12206008" y="2607046"/>
            <a:ext cx="5072903" cy="5072903"/>
          </a:xfrm>
          <a:prstGeom prst="rect">
            <a:avLst/>
          </a:prstGeom>
        </p:spPr>
      </p:pic>
      <p:pic>
        <p:nvPicPr>
          <p:cNvPr id="6" name="Image 5" descr="Une image contenant Graphique, Police, jaune, logo  Le contenu généré par l’IA peut être incorrect.">
            <a:extLst>
              <a:ext uri="{FF2B5EF4-FFF2-40B4-BE49-F238E27FC236}">
                <a16:creationId xmlns:a16="http://schemas.microsoft.com/office/drawing/2014/main" id="{33A37913-EC02-3135-8D1E-BD8F748A6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50" r="-1" b="176"/>
          <a:stretch>
            <a:fillRect/>
          </a:stretch>
        </p:blipFill>
        <p:spPr>
          <a:xfrm>
            <a:off x="0" y="9300116"/>
            <a:ext cx="1032498" cy="986885"/>
          </a:xfrm>
          <a:prstGeom prst="rect">
            <a:avLst/>
          </a:prstGeom>
        </p:spPr>
      </p:pic>
      <p:pic>
        <p:nvPicPr>
          <p:cNvPr id="7" name="Espace réservé du contenu 14" descr="Aubergine avec un remplissage uni">
            <a:extLst>
              <a:ext uri="{FF2B5EF4-FFF2-40B4-BE49-F238E27FC236}">
                <a16:creationId xmlns:a16="http://schemas.microsoft.com/office/drawing/2014/main" id="{525082A5-0150-9B2D-9A00-6A25CD93E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224" y="9300116"/>
            <a:ext cx="858152" cy="85815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2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0268" y="399897"/>
            <a:ext cx="11296383" cy="269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6"/>
              </a:lnSpc>
            </a:pPr>
            <a:r>
              <a:rPr lang="en-US" sz="5035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BRAVO &amp; FÉLICITATIONS !</a:t>
            </a:r>
          </a:p>
          <a:p>
            <a:pPr marL="0" lvl="0" indent="0" algn="l">
              <a:lnSpc>
                <a:spcPts val="5236"/>
              </a:lnSpc>
            </a:pPr>
            <a:r>
              <a:rPr lang="en-US" sz="5035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VOUS AVEZ COMPLÉTÉ LA SEMAINE D'ESSAI DU CHALLENGE NUTRIFITCOOK !</a:t>
            </a:r>
          </a:p>
        </p:txBody>
      </p:sp>
      <p:sp>
        <p:nvSpPr>
          <p:cNvPr id="3" name="Freeform 3"/>
          <p:cNvSpPr/>
          <p:nvPr/>
        </p:nvSpPr>
        <p:spPr>
          <a:xfrm rot="-1664094">
            <a:off x="11031907" y="1568140"/>
            <a:ext cx="1997320" cy="1819377"/>
          </a:xfrm>
          <a:custGeom>
            <a:avLst/>
            <a:gdLst/>
            <a:ahLst/>
            <a:cxnLst/>
            <a:rect l="l" t="t" r="r" b="b"/>
            <a:pathLst>
              <a:path w="1997320" h="1819377">
                <a:moveTo>
                  <a:pt x="0" y="0"/>
                </a:moveTo>
                <a:lnTo>
                  <a:pt x="1997320" y="0"/>
                </a:lnTo>
                <a:lnTo>
                  <a:pt x="1997320" y="1819377"/>
                </a:lnTo>
                <a:lnTo>
                  <a:pt x="0" y="181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2491323" y="-1294058"/>
            <a:ext cx="5165916" cy="12033724"/>
          </a:xfrm>
          <a:custGeom>
            <a:avLst/>
            <a:gdLst/>
            <a:ahLst/>
            <a:cxnLst/>
            <a:rect l="l" t="t" r="r" b="b"/>
            <a:pathLst>
              <a:path w="5165916" h="12033724">
                <a:moveTo>
                  <a:pt x="0" y="0"/>
                </a:moveTo>
                <a:lnTo>
                  <a:pt x="5165917" y="0"/>
                </a:lnTo>
                <a:lnTo>
                  <a:pt x="5165917" y="12033723"/>
                </a:lnTo>
                <a:lnTo>
                  <a:pt x="0" y="12033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 rot="-502826">
            <a:off x="1121072" y="6364771"/>
            <a:ext cx="10067053" cy="60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48"/>
              </a:lnSpc>
            </a:pPr>
            <a:r>
              <a:rPr lang="en-US" sz="5177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Continuez l'aventure &amp; réservez votre consultation : www.nutrifitcook.ch</a:t>
            </a:r>
          </a:p>
        </p:txBody>
      </p:sp>
      <p:sp>
        <p:nvSpPr>
          <p:cNvPr id="6" name="Freeform 6"/>
          <p:cNvSpPr/>
          <p:nvPr/>
        </p:nvSpPr>
        <p:spPr>
          <a:xfrm>
            <a:off x="11285459" y="5904567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3" y="0"/>
                </a:lnTo>
                <a:lnTo>
                  <a:pt x="1002383" y="1437109"/>
                </a:lnTo>
                <a:lnTo>
                  <a:pt x="0" y="1437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26087" y="7632299"/>
            <a:ext cx="5138903" cy="4419456"/>
          </a:xfrm>
          <a:custGeom>
            <a:avLst/>
            <a:gdLst/>
            <a:ahLst/>
            <a:cxnLst/>
            <a:rect l="l" t="t" r="r" b="b"/>
            <a:pathLst>
              <a:path w="5138903" h="4419456">
                <a:moveTo>
                  <a:pt x="0" y="0"/>
                </a:moveTo>
                <a:lnTo>
                  <a:pt x="5138903" y="0"/>
                </a:lnTo>
                <a:lnTo>
                  <a:pt x="5138903" y="4419456"/>
                </a:lnTo>
                <a:lnTo>
                  <a:pt x="0" y="4419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04016" y="8282860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8"/>
                </a:lnTo>
                <a:lnTo>
                  <a:pt x="0" y="3387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66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1437" y="0"/>
            <a:ext cx="16646859" cy="10287000"/>
            <a:chOff x="547625" y="0"/>
            <a:chExt cx="1109790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2" name="object 2"/>
          <p:cNvPicPr/>
          <p:nvPr/>
        </p:nvPicPr>
        <p:blipFill>
          <a:blip r:embed="rId2" cstate="print"/>
          <a:srcRect t="10462" r="-5" b="10661"/>
          <a:stretch>
            <a:fillRect/>
          </a:stretch>
        </p:blipFill>
        <p:spPr>
          <a:xfrm>
            <a:off x="3316407" y="2114890"/>
            <a:ext cx="11341290" cy="59036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91612" y="8457127"/>
            <a:ext cx="1029296" cy="17965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2803809" y="10748568"/>
            <a:ext cx="98820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800" b="0" i="0">
                <a:solidFill>
                  <a:srgbClr val="1B1B1B"/>
                </a:solidFill>
                <a:latin typeface="Book Antiqua"/>
                <a:cs typeface="Book Antiqua"/>
              </a:defRPr>
            </a:lvl1pPr>
          </a:lstStyle>
          <a:p>
            <a:pPr marL="17274">
              <a:spcAft>
                <a:spcPts val="900"/>
              </a:spcAft>
            </a:pPr>
            <a:r>
              <a:rPr lang="fr-CH" spc="-60"/>
              <a:t>recettes vertes by NutriFitCook</a:t>
            </a:r>
            <a:endParaRPr lang="fr-CH" spc="-14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611985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3" y="0"/>
                </a:lnTo>
                <a:lnTo>
                  <a:pt x="7274343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8359896" y="676652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26087" y="7632299"/>
            <a:ext cx="5138903" cy="4419456"/>
          </a:xfrm>
          <a:custGeom>
            <a:avLst/>
            <a:gdLst/>
            <a:ahLst/>
            <a:cxnLst/>
            <a:rect l="l" t="t" r="r" b="b"/>
            <a:pathLst>
              <a:path w="5138903" h="4419456">
                <a:moveTo>
                  <a:pt x="0" y="0"/>
                </a:moveTo>
                <a:lnTo>
                  <a:pt x="5138903" y="0"/>
                </a:lnTo>
                <a:lnTo>
                  <a:pt x="5138903" y="4419456"/>
                </a:lnTo>
                <a:lnTo>
                  <a:pt x="0" y="4419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04016" y="8282860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8"/>
                </a:lnTo>
                <a:lnTo>
                  <a:pt x="0" y="33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1586845" y="2852228"/>
            <a:ext cx="2908221" cy="5336376"/>
          </a:xfrm>
          <a:custGeom>
            <a:avLst/>
            <a:gdLst/>
            <a:ahLst/>
            <a:cxnLst/>
            <a:rect l="l" t="t" r="r" b="b"/>
            <a:pathLst>
              <a:path w="2908221" h="5336376">
                <a:moveTo>
                  <a:pt x="0" y="0"/>
                </a:moveTo>
                <a:lnTo>
                  <a:pt x="2908221" y="0"/>
                </a:lnTo>
                <a:lnTo>
                  <a:pt x="2908221" y="5336376"/>
                </a:lnTo>
                <a:lnTo>
                  <a:pt x="0" y="5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028700" y="2374992"/>
            <a:ext cx="8295152" cy="222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08"/>
              </a:lnSpc>
            </a:pPr>
            <a:r>
              <a:rPr lang="en-US" sz="5051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DÉFIS JOUR 1 &amp; 2 : HYDRATATION &amp; ÉLIMINER L'INDUSTRIEL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886257"/>
            <a:ext cx="7942684" cy="224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8"/>
              </a:lnSpc>
            </a:pPr>
            <a:r>
              <a:rPr lang="en-US" sz="4344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Jour 1 : Boire 1,5 à 2 litres d'eau par jour. L'eau est essentielle pour le métabolisme et l'élimination des toxines.</a:t>
            </a:r>
          </a:p>
          <a:p>
            <a:pPr marL="0" lvl="0" indent="0" algn="l">
              <a:lnSpc>
                <a:spcPts val="4388"/>
              </a:lnSpc>
            </a:pPr>
            <a:r>
              <a:rPr lang="en-US" sz="4344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Jour 2 : Supprimer les aliments transformés, sodas et alcool. Un premier pas décisif pour la santé et la perte de poids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58842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4" y="0"/>
                </a:lnTo>
                <a:lnTo>
                  <a:pt x="7274344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735546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0458" y="532010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352275" y="8216721"/>
            <a:ext cx="4093333" cy="3520267"/>
          </a:xfrm>
          <a:custGeom>
            <a:avLst/>
            <a:gdLst/>
            <a:ahLst/>
            <a:cxnLst/>
            <a:rect l="l" t="t" r="r" b="b"/>
            <a:pathLst>
              <a:path w="4093333" h="3520267">
                <a:moveTo>
                  <a:pt x="0" y="0"/>
                </a:moveTo>
                <a:lnTo>
                  <a:pt x="4093333" y="0"/>
                </a:lnTo>
                <a:lnTo>
                  <a:pt x="4093333" y="3520266"/>
                </a:lnTo>
                <a:lnTo>
                  <a:pt x="0" y="3520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10458" y="8817982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9"/>
                </a:lnTo>
                <a:lnTo>
                  <a:pt x="0" y="33879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518985" y="2999131"/>
            <a:ext cx="3951414" cy="5096518"/>
          </a:xfrm>
          <a:custGeom>
            <a:avLst/>
            <a:gdLst/>
            <a:ahLst/>
            <a:cxnLst/>
            <a:rect l="l" t="t" r="r" b="b"/>
            <a:pathLst>
              <a:path w="3951414" h="5096518">
                <a:moveTo>
                  <a:pt x="0" y="0"/>
                </a:moveTo>
                <a:lnTo>
                  <a:pt x="3951414" y="0"/>
                </a:lnTo>
                <a:lnTo>
                  <a:pt x="3951414" y="5096518"/>
                </a:lnTo>
                <a:lnTo>
                  <a:pt x="0" y="50965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9144000" y="2900918"/>
            <a:ext cx="7942684" cy="228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85"/>
              </a:lnSpc>
            </a:pPr>
            <a:r>
              <a:rPr lang="en-US" sz="5672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DÉFIS JOUR 3, 4 &amp; 5</a:t>
            </a:r>
          </a:p>
          <a:p>
            <a:pPr marL="0" lvl="0" indent="0" algn="l">
              <a:lnSpc>
                <a:spcPts val="5785"/>
              </a:lnSpc>
            </a:pPr>
            <a:r>
              <a:rPr lang="en-US" sz="5672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MARCHE QUOTIDIENNE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459082"/>
            <a:ext cx="7605193" cy="214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1"/>
              </a:lnSpc>
            </a:pPr>
            <a:r>
              <a:rPr lang="en-US" sz="4160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Jour 3 : Marche 20 min — Jour 4 &amp; 5 : Marche 30 min. La marche active la circulation sanguine, améliore le bien-être mental et aide à la perte de poids. Un pas après l'autre, chaque jour compte 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611985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3" y="0"/>
                </a:lnTo>
                <a:lnTo>
                  <a:pt x="7274343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8359896" y="676652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26087" y="7632299"/>
            <a:ext cx="5138903" cy="4419456"/>
          </a:xfrm>
          <a:custGeom>
            <a:avLst/>
            <a:gdLst/>
            <a:ahLst/>
            <a:cxnLst/>
            <a:rect l="l" t="t" r="r" b="b"/>
            <a:pathLst>
              <a:path w="5138903" h="4419456">
                <a:moveTo>
                  <a:pt x="0" y="0"/>
                </a:moveTo>
                <a:lnTo>
                  <a:pt x="5138903" y="0"/>
                </a:lnTo>
                <a:lnTo>
                  <a:pt x="5138903" y="4419456"/>
                </a:lnTo>
                <a:lnTo>
                  <a:pt x="0" y="4419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04016" y="8282860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8"/>
                </a:lnTo>
                <a:lnTo>
                  <a:pt x="0" y="33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1047047" y="3057819"/>
            <a:ext cx="4411876" cy="4803406"/>
          </a:xfrm>
          <a:custGeom>
            <a:avLst/>
            <a:gdLst/>
            <a:ahLst/>
            <a:cxnLst/>
            <a:rect l="l" t="t" r="r" b="b"/>
            <a:pathLst>
              <a:path w="4411876" h="4803406">
                <a:moveTo>
                  <a:pt x="0" y="0"/>
                </a:moveTo>
                <a:lnTo>
                  <a:pt x="4411876" y="0"/>
                </a:lnTo>
                <a:lnTo>
                  <a:pt x="4411876" y="4803406"/>
                </a:lnTo>
                <a:lnTo>
                  <a:pt x="0" y="4803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028700" y="2287337"/>
            <a:ext cx="8295152" cy="231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3"/>
              </a:lnSpc>
            </a:pPr>
            <a:r>
              <a:rPr lang="en-US" sz="5268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DÉFI JOUR 6 : ASTUCES PERTE DE POIDS &amp; RÉTENTION D'EAU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886257"/>
            <a:ext cx="7942684" cy="192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67"/>
              </a:lnSpc>
            </a:pPr>
            <a:r>
              <a:rPr lang="en-US" sz="3730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💧 Boire suffisamment et limiter le sel et les aliments industriels</a:t>
            </a:r>
          </a:p>
          <a:p>
            <a:pPr marL="0" lvl="0" indent="0" algn="l">
              <a:lnSpc>
                <a:spcPts val="3767"/>
              </a:lnSpc>
            </a:pPr>
            <a:r>
              <a:rPr lang="en-US" sz="3730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🍋 Privilégier les aliments diurétiques : citron, thé vert, persil</a:t>
            </a:r>
          </a:p>
          <a:p>
            <a:pPr marL="0" lvl="0" indent="0" algn="l">
              <a:lnSpc>
                <a:spcPts val="3767"/>
              </a:lnSpc>
            </a:pPr>
            <a:r>
              <a:rPr lang="en-US" sz="3730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🏃 Pratiquer une activité physique régulière pour éliminer la rétention d'eau</a:t>
            </a:r>
          </a:p>
          <a:p>
            <a:pPr marL="0" lvl="0" indent="0" algn="l">
              <a:lnSpc>
                <a:spcPts val="3767"/>
              </a:lnSpc>
            </a:pPr>
            <a:r>
              <a:rPr lang="en-US" sz="3730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😴 Gérer le stress et bien dormir pour optimiser les résultats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611985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3" y="0"/>
                </a:lnTo>
                <a:lnTo>
                  <a:pt x="7274343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8359896" y="676652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26087" y="7632299"/>
            <a:ext cx="5138903" cy="4419456"/>
          </a:xfrm>
          <a:custGeom>
            <a:avLst/>
            <a:gdLst/>
            <a:ahLst/>
            <a:cxnLst/>
            <a:rect l="l" t="t" r="r" b="b"/>
            <a:pathLst>
              <a:path w="5138903" h="4419456">
                <a:moveTo>
                  <a:pt x="0" y="0"/>
                </a:moveTo>
                <a:lnTo>
                  <a:pt x="5138903" y="0"/>
                </a:lnTo>
                <a:lnTo>
                  <a:pt x="5138903" y="4419456"/>
                </a:lnTo>
                <a:lnTo>
                  <a:pt x="0" y="4419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04016" y="8282860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8"/>
                </a:lnTo>
                <a:lnTo>
                  <a:pt x="0" y="33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388920" y="3324034"/>
            <a:ext cx="6804498" cy="3699946"/>
          </a:xfrm>
          <a:custGeom>
            <a:avLst/>
            <a:gdLst/>
            <a:ahLst/>
            <a:cxnLst/>
            <a:rect l="l" t="t" r="r" b="b"/>
            <a:pathLst>
              <a:path w="6804498" h="3699946">
                <a:moveTo>
                  <a:pt x="0" y="0"/>
                </a:moveTo>
                <a:lnTo>
                  <a:pt x="6804498" y="0"/>
                </a:lnTo>
                <a:lnTo>
                  <a:pt x="6804498" y="3699946"/>
                </a:lnTo>
                <a:lnTo>
                  <a:pt x="0" y="3699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028700" y="3894532"/>
            <a:ext cx="8295152" cy="70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1"/>
              </a:lnSpc>
            </a:pPr>
            <a:r>
              <a:rPr lang="en-US" sz="5496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1 HEURE DE MARCHE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886257"/>
            <a:ext cx="7942684" cy="220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19"/>
              </a:lnSpc>
            </a:pPr>
            <a:r>
              <a:rPr lang="en-US" sz="4276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C'est le défi final de ta semaine d'essai Nutrifitcook ! Marche 1 heure pour booster ton métabolisme, puis monte sur la balance pour mesurer tes progrès. Note tes sensations, ta forme et ta fierté — tu l'as fait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58842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4" y="0"/>
                </a:lnTo>
                <a:lnTo>
                  <a:pt x="7274344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735546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0458" y="532010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352275" y="8216721"/>
            <a:ext cx="4093333" cy="3520267"/>
          </a:xfrm>
          <a:custGeom>
            <a:avLst/>
            <a:gdLst/>
            <a:ahLst/>
            <a:cxnLst/>
            <a:rect l="l" t="t" r="r" b="b"/>
            <a:pathLst>
              <a:path w="4093333" h="3520267">
                <a:moveTo>
                  <a:pt x="0" y="0"/>
                </a:moveTo>
                <a:lnTo>
                  <a:pt x="4093333" y="0"/>
                </a:lnTo>
                <a:lnTo>
                  <a:pt x="4093333" y="3520266"/>
                </a:lnTo>
                <a:lnTo>
                  <a:pt x="0" y="3520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10458" y="8817982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9"/>
                </a:lnTo>
                <a:lnTo>
                  <a:pt x="0" y="33879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895079" y="3324347"/>
            <a:ext cx="3069509" cy="4650771"/>
          </a:xfrm>
          <a:custGeom>
            <a:avLst/>
            <a:gdLst/>
            <a:ahLst/>
            <a:cxnLst/>
            <a:rect l="l" t="t" r="r" b="b"/>
            <a:pathLst>
              <a:path w="3069509" h="4650771">
                <a:moveTo>
                  <a:pt x="0" y="0"/>
                </a:moveTo>
                <a:lnTo>
                  <a:pt x="3069509" y="0"/>
                </a:lnTo>
                <a:lnTo>
                  <a:pt x="3069509" y="4650771"/>
                </a:lnTo>
                <a:lnTo>
                  <a:pt x="0" y="46507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9144000" y="3676618"/>
            <a:ext cx="8295152" cy="157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0"/>
              </a:lnSpc>
            </a:pPr>
            <a:r>
              <a:rPr lang="en-US" sz="5496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MENU HEBDOMADAIRE NUTRIFITCOOK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505382"/>
            <a:ext cx="7942684" cy="215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LUNDI : Omelette dinde · Salade poulet tzatziki · Pizza légère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MARDI : Omelette dinde · Pizza légère · Tomate farcie au thon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MERCREDI : Skyr flan · Tomate farcie thon · Pomme rôtie &amp; poulet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JEUDI : Skyr flan · Pomme rôtie &amp; poulet · Salade tomate mozzarella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VENDREDI : Rapido · Salade tomate mozza · Poulet aux légumes &amp; riz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SAMEDI : Rapido · Poulet légumes &amp; riz · Spaghetti konjac brocolis</a:t>
            </a:r>
          </a:p>
          <a:p>
            <a:pPr marL="0" lvl="0" indent="0" algn="l">
              <a:lnSpc>
                <a:spcPts val="2457"/>
              </a:lnSpc>
            </a:pPr>
            <a:r>
              <a:rPr lang="en-US" sz="2433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DIMANCHE : Bircher pommes-myrtilles · Spaghetti konjac · Burger raclette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15524">
            <a:off x="9611985" y="1724559"/>
            <a:ext cx="7274343" cy="6837883"/>
          </a:xfrm>
          <a:custGeom>
            <a:avLst/>
            <a:gdLst/>
            <a:ahLst/>
            <a:cxnLst/>
            <a:rect l="l" t="t" r="r" b="b"/>
            <a:pathLst>
              <a:path w="7274343" h="6837883">
                <a:moveTo>
                  <a:pt x="0" y="0"/>
                </a:moveTo>
                <a:lnTo>
                  <a:pt x="7274343" y="0"/>
                </a:lnTo>
                <a:lnTo>
                  <a:pt x="7274343" y="6837882"/>
                </a:lnTo>
                <a:lnTo>
                  <a:pt x="0" y="6837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-1573258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6"/>
                </a:lnTo>
                <a:lnTo>
                  <a:pt x="0" y="314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8359896" y="676652"/>
            <a:ext cx="1222977" cy="1753372"/>
          </a:xfrm>
          <a:custGeom>
            <a:avLst/>
            <a:gdLst/>
            <a:ahLst/>
            <a:cxnLst/>
            <a:rect l="l" t="t" r="r" b="b"/>
            <a:pathLst>
              <a:path w="1222977" h="1753372">
                <a:moveTo>
                  <a:pt x="0" y="0"/>
                </a:moveTo>
                <a:lnTo>
                  <a:pt x="1222977" y="0"/>
                </a:lnTo>
                <a:lnTo>
                  <a:pt x="1222977" y="1753372"/>
                </a:lnTo>
                <a:lnTo>
                  <a:pt x="0" y="1753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93649" y="8539746"/>
            <a:ext cx="1002383" cy="1437108"/>
          </a:xfrm>
          <a:custGeom>
            <a:avLst/>
            <a:gdLst/>
            <a:ahLst/>
            <a:cxnLst/>
            <a:rect l="l" t="t" r="r" b="b"/>
            <a:pathLst>
              <a:path w="1002383" h="1437108">
                <a:moveTo>
                  <a:pt x="0" y="0"/>
                </a:moveTo>
                <a:lnTo>
                  <a:pt x="1002384" y="0"/>
                </a:lnTo>
                <a:lnTo>
                  <a:pt x="1002384" y="1437108"/>
                </a:lnTo>
                <a:lnTo>
                  <a:pt x="0" y="143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287818" y="453793"/>
            <a:ext cx="798866" cy="2238928"/>
          </a:xfrm>
          <a:custGeom>
            <a:avLst/>
            <a:gdLst/>
            <a:ahLst/>
            <a:cxnLst/>
            <a:rect l="l" t="t" r="r" b="b"/>
            <a:pathLst>
              <a:path w="798866" h="2238928">
                <a:moveTo>
                  <a:pt x="0" y="0"/>
                </a:moveTo>
                <a:lnTo>
                  <a:pt x="798866" y="0"/>
                </a:lnTo>
                <a:lnTo>
                  <a:pt x="798866" y="2238929"/>
                </a:lnTo>
                <a:lnTo>
                  <a:pt x="0" y="223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26087" y="7632299"/>
            <a:ext cx="5138903" cy="4419456"/>
          </a:xfrm>
          <a:custGeom>
            <a:avLst/>
            <a:gdLst/>
            <a:ahLst/>
            <a:cxnLst/>
            <a:rect l="l" t="t" r="r" b="b"/>
            <a:pathLst>
              <a:path w="5138903" h="4419456">
                <a:moveTo>
                  <a:pt x="0" y="0"/>
                </a:moveTo>
                <a:lnTo>
                  <a:pt x="5138903" y="0"/>
                </a:lnTo>
                <a:lnTo>
                  <a:pt x="5138903" y="4419456"/>
                </a:lnTo>
                <a:lnTo>
                  <a:pt x="0" y="4419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04016" y="8282860"/>
            <a:ext cx="3311759" cy="3387989"/>
          </a:xfrm>
          <a:custGeom>
            <a:avLst/>
            <a:gdLst/>
            <a:ahLst/>
            <a:cxnLst/>
            <a:rect l="l" t="t" r="r" b="b"/>
            <a:pathLst>
              <a:path w="3311759" h="3387989">
                <a:moveTo>
                  <a:pt x="0" y="0"/>
                </a:moveTo>
                <a:lnTo>
                  <a:pt x="3311759" y="0"/>
                </a:lnTo>
                <a:lnTo>
                  <a:pt x="3311759" y="3387988"/>
                </a:lnTo>
                <a:lnTo>
                  <a:pt x="0" y="33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147064" y="2658316"/>
            <a:ext cx="6461701" cy="5155612"/>
          </a:xfrm>
          <a:custGeom>
            <a:avLst/>
            <a:gdLst/>
            <a:ahLst/>
            <a:cxnLst/>
            <a:rect l="l" t="t" r="r" b="b"/>
            <a:pathLst>
              <a:path w="6461701" h="5155612">
                <a:moveTo>
                  <a:pt x="0" y="0"/>
                </a:moveTo>
                <a:lnTo>
                  <a:pt x="6461700" y="0"/>
                </a:lnTo>
                <a:lnTo>
                  <a:pt x="6461700" y="5155613"/>
                </a:lnTo>
                <a:lnTo>
                  <a:pt x="0" y="51556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028700" y="2005323"/>
            <a:ext cx="8295152" cy="259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89"/>
              </a:lnSpc>
            </a:pPr>
            <a:r>
              <a:rPr lang="en-US" sz="5919" b="1">
                <a:solidFill>
                  <a:srgbClr val="CE4625"/>
                </a:solidFill>
                <a:latin typeface="Essays1743"/>
                <a:ea typeface="Essays1743"/>
                <a:cs typeface="Essays1743"/>
                <a:sym typeface="Essays1743"/>
              </a:rPr>
              <a:t>COLLATIONS AUTORISÉES &amp; LISTE DE COURSES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848157"/>
            <a:ext cx="7942684" cy="22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Collations (en cas de faim réelle uniquement) :</a:t>
            </a:r>
          </a:p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• Fruit + Skyr (1 fruit frais + 1 skyr nature 150g)</a:t>
            </a:r>
          </a:p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• 2 œufs durs + 1 pomme</a:t>
            </a:r>
          </a:p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• Viande séchée + 1 carotte + 20g gruyère</a:t>
            </a:r>
          </a:p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• 100-150g d'un plat vert</a:t>
            </a:r>
          </a:p>
          <a:p>
            <a:pPr marL="0" lvl="0" indent="0" algn="l">
              <a:lnSpc>
                <a:spcPts val="2204"/>
              </a:lnSpc>
            </a:pPr>
            <a:r>
              <a:rPr lang="en-US" sz="2182">
                <a:solidFill>
                  <a:srgbClr val="CE462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Liste de courses : Protéines (poulet, dinde, thon, viande séchée, œufs) · Laitages (skyr, mozzarella, gruyère) · Légumes (tomates, haricots verts, brocolis, carottes, courgettes) · Fruits (pommes, myrtilles, citron) · Placard (riz, pain complet, spaghetti de konjac, flocons d'avoine)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A1CD14-FB97-742F-971E-D0C0AE7D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912" y="2070846"/>
            <a:ext cx="6842053" cy="3519343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rgbClr val="595959"/>
                </a:solidFill>
              </a:rPr>
              <a:t>Menu de la semaine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BB1F95-693E-C7A6-3F69-96865C729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912" y="6092017"/>
            <a:ext cx="6842053" cy="2124135"/>
          </a:xfrm>
        </p:spPr>
        <p:txBody>
          <a:bodyPr anchor="t">
            <a:normAutofit/>
          </a:bodyPr>
          <a:lstStyle/>
          <a:p>
            <a:r>
              <a:rPr lang="fr-FR" sz="2100">
                <a:solidFill>
                  <a:srgbClr val="595959"/>
                </a:solidFill>
              </a:rPr>
              <a:t>Nutrifitcook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E36EA4-81DE-0CFE-1065-1A0C6041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/>
              <a:t>recettes vertes by NutriFitCook</a:t>
            </a:r>
          </a:p>
        </p:txBody>
      </p:sp>
      <p:pic>
        <p:nvPicPr>
          <p:cNvPr id="6" name="Image 5" descr="Une image contenant dessin humoristique, clipart, Graphique, cercle  Description générée automatiquement">
            <a:extLst>
              <a:ext uri="{FF2B5EF4-FFF2-40B4-BE49-F238E27FC236}">
                <a16:creationId xmlns:a16="http://schemas.microsoft.com/office/drawing/2014/main" id="{28D575F0-0D18-EBA6-E82B-70C78545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402" y="2129677"/>
            <a:ext cx="6027645" cy="60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2519</Words>
  <Application>Microsoft Macintosh PowerPoint</Application>
  <PresentationFormat>Personnalisé</PresentationFormat>
  <Paragraphs>421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Aptos</vt:lpstr>
      <vt:lpstr>Baguet Script</vt:lpstr>
      <vt:lpstr>Arial</vt:lpstr>
      <vt:lpstr>Just Another Hand</vt:lpstr>
      <vt:lpstr>Calibri</vt:lpstr>
      <vt:lpstr>Essays1743</vt:lpstr>
      <vt:lpstr>Meiryo</vt:lpstr>
      <vt:lpstr>Abadi</vt:lpstr>
      <vt:lpstr>Tahoma</vt:lpstr>
      <vt:lpstr>Lucida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Menu de la semaine </vt:lpstr>
      <vt:lpstr>Présentation PowerPoint</vt:lpstr>
      <vt:lpstr>Planning</vt:lpstr>
      <vt:lpstr>Présentation PowerPoint</vt:lpstr>
      <vt:lpstr>Présentation PowerPoint</vt:lpstr>
      <vt:lpstr>2 œufs dur &amp; fruits  1 portion</vt:lpstr>
      <vt:lpstr>Tarte aux pommes sans pâte  6 portions</vt:lpstr>
      <vt:lpstr>Skyr banane  1 portion</vt:lpstr>
      <vt:lpstr>Pâtes bolognaises 2 portions </vt:lpstr>
      <vt:lpstr>Suprême de poulet rôti, légumes rôtis et sauce au yaourt citronné 2 portions</vt:lpstr>
      <vt:lpstr>Tomates farcies bœuf et ratatouille 2 portions </vt:lpstr>
      <vt:lpstr>Méga œuf au plat  1 portion</vt:lpstr>
      <vt:lpstr>Salade de petits pois au jambon et pommes de terre  2 portions </vt:lpstr>
      <vt:lpstr>Salade de poulet, mangue et avocat  2 portions  </vt:lpstr>
      <vt:lpstr>Fondue de poireaux et cabillaud 4 portions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: Menu 7 jours Nutrifitcook</dc:title>
  <cp:lastModifiedBy>David Balsamo</cp:lastModifiedBy>
  <cp:revision>2</cp:revision>
  <dcterms:created xsi:type="dcterms:W3CDTF">2006-08-16T00:00:00Z</dcterms:created>
  <dcterms:modified xsi:type="dcterms:W3CDTF">2026-06-05T14:07:01Z</dcterms:modified>
  <dc:identifier>DAHLtWAUHFM</dc:identifier>
</cp:coreProperties>
</file>